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Sora SemiBold"/>
      <p:regular r:id="rId49"/>
      <p:bold r:id="rId50"/>
    </p:embeddedFont>
    <p:embeddedFont>
      <p:font typeface="Roboto"/>
      <p:regular r:id="rId51"/>
      <p:bold r:id="rId52"/>
      <p:italic r:id="rId53"/>
      <p:boldItalic r:id="rId54"/>
    </p:embeddedFont>
    <p:embeddedFont>
      <p:font typeface="Work Sans Medium"/>
      <p:regular r:id="rId55"/>
      <p:bold r:id="rId56"/>
      <p:italic r:id="rId57"/>
      <p:boldItalic r:id="rId58"/>
    </p:embeddedFont>
    <p:embeddedFont>
      <p:font typeface="Work Sans"/>
      <p:regular r:id="rId59"/>
      <p:bold r:id="rId60"/>
      <p:italic r:id="rId61"/>
      <p:boldItalic r:id="rId62"/>
    </p:embeddedFont>
    <p:embeddedFont>
      <p:font typeface="Work Sans SemiBold"/>
      <p:regular r:id="rId63"/>
      <p:bold r:id="rId64"/>
      <p:italic r:id="rId65"/>
      <p:boldItalic r:id="rId66"/>
    </p:embeddedFont>
    <p:embeddedFont>
      <p:font typeface="Sora ExtraBold"/>
      <p:bold r:id="rId67"/>
    </p:embeddedFont>
    <p:embeddedFont>
      <p:font typeface="Sora"/>
      <p:regular r:id="rId68"/>
      <p:bold r:id="rId69"/>
    </p:embeddedFont>
    <p:embeddedFont>
      <p:font typeface="Sora Medium"/>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60">
          <p15:clr>
            <a:srgbClr val="747775"/>
          </p15:clr>
        </p15:guide>
      </p15:sldGuideLst>
    </p:ext>
    <p:ext uri="GoogleSlidesCustomDataVersion2">
      <go:slidesCustomData xmlns:go="http://customooxmlschemas.google.com/" r:id="rId72" roundtripDataSignature="AMtx7mjrb1H1IvnSTssqFF0zfpmrM1Yx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Sora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SoraMedium-bold.fntdata"/><Relationship Id="rId70" Type="http://schemas.openxmlformats.org/officeDocument/2006/relationships/font" Target="fonts/Sora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WorkSans-boldItalic.fntdata"/><Relationship Id="rId61" Type="http://schemas.openxmlformats.org/officeDocument/2006/relationships/font" Target="fonts/WorkSans-italic.fntdata"/><Relationship Id="rId20" Type="http://schemas.openxmlformats.org/officeDocument/2006/relationships/slide" Target="slides/slide15.xml"/><Relationship Id="rId64" Type="http://schemas.openxmlformats.org/officeDocument/2006/relationships/font" Target="fonts/WorkSansSemiBold-bold.fntdata"/><Relationship Id="rId63" Type="http://schemas.openxmlformats.org/officeDocument/2006/relationships/font" Target="fonts/WorkSansSemiBold-regular.fntdata"/><Relationship Id="rId22" Type="http://schemas.openxmlformats.org/officeDocument/2006/relationships/slide" Target="slides/slide17.xml"/><Relationship Id="rId66" Type="http://schemas.openxmlformats.org/officeDocument/2006/relationships/font" Target="fonts/WorkSansSemiBold-boldItalic.fntdata"/><Relationship Id="rId21" Type="http://schemas.openxmlformats.org/officeDocument/2006/relationships/slide" Target="slides/slide16.xml"/><Relationship Id="rId65" Type="http://schemas.openxmlformats.org/officeDocument/2006/relationships/font" Target="fonts/WorkSansSemiBold-italic.fntdata"/><Relationship Id="rId24" Type="http://schemas.openxmlformats.org/officeDocument/2006/relationships/slide" Target="slides/slide19.xml"/><Relationship Id="rId68" Type="http://schemas.openxmlformats.org/officeDocument/2006/relationships/font" Target="fonts/Sora-regular.fntdata"/><Relationship Id="rId23" Type="http://schemas.openxmlformats.org/officeDocument/2006/relationships/slide" Target="slides/slide18.xml"/><Relationship Id="rId67" Type="http://schemas.openxmlformats.org/officeDocument/2006/relationships/font" Target="fonts/SoraExtraBold-bold.fntdata"/><Relationship Id="rId60" Type="http://schemas.openxmlformats.org/officeDocument/2006/relationships/font" Target="fonts/WorkSans-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ora-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font" Target="fonts/SoraSemiBold-bold.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WorkSansMedium-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WorkSansMedium-italic.fntdata"/><Relationship Id="rId12" Type="http://schemas.openxmlformats.org/officeDocument/2006/relationships/slide" Target="slides/slide7.xml"/><Relationship Id="rId56" Type="http://schemas.openxmlformats.org/officeDocument/2006/relationships/font" Target="fonts/WorkSansMedium-bold.fntdata"/><Relationship Id="rId15" Type="http://schemas.openxmlformats.org/officeDocument/2006/relationships/slide" Target="slides/slide10.xml"/><Relationship Id="rId59" Type="http://schemas.openxmlformats.org/officeDocument/2006/relationships/font" Target="fonts/WorkSans-regular.fntdata"/><Relationship Id="rId14" Type="http://schemas.openxmlformats.org/officeDocument/2006/relationships/slide" Target="slides/slide9.xml"/><Relationship Id="rId58" Type="http://schemas.openxmlformats.org/officeDocument/2006/relationships/font" Target="fonts/WorkSans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eecb2ed1c5_0_7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eecb2ed1c5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0d28ebadc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Explicar la estructura del código de ejemplo para construir un array</a:t>
            </a:r>
            <a:endParaRPr/>
          </a:p>
        </p:txBody>
      </p:sp>
      <p:sp>
        <p:nvSpPr>
          <p:cNvPr id="470" name="Google Shape;470;g130d28ebadc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0d28ebadc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5" name="Google Shape;485;g130d28ebadc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ecb2ed1c5_0_8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eecb2ed1c5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30d28ebad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130d28ebadc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0d28ebadc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g130d28ebadc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317df7e85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g1317df7e850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317df7e850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0" name="Google Shape;550;g1317df7e850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317df7e85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g1317df7e850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eecb2ed1c5_0_8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eecb2ed1c5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317df7e850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g1317df7e850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ecb2ed1c5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ecb2ed1c5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17df7e850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g1317df7e850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17df7e850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1" name="Google Shape;601;g1317df7e850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317df7e850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500"/>
              </a:spcBef>
              <a:spcAft>
                <a:spcPts val="0"/>
              </a:spcAft>
              <a:buClr>
                <a:schemeClr val="dk1"/>
              </a:buClr>
              <a:buSzPts val="800"/>
              <a:buFont typeface="Arial"/>
              <a:buNone/>
            </a:pPr>
            <a:r>
              <a:rPr lang="es">
                <a:solidFill>
                  <a:schemeClr val="dk1"/>
                </a:solidFill>
                <a:latin typeface="Work Sans Medium"/>
                <a:ea typeface="Work Sans Medium"/>
                <a:cs typeface="Work Sans Medium"/>
                <a:sym typeface="Work Sans Medium"/>
              </a:rPr>
              <a:t>Pandas es la evolución de Numpy pero con funciones avanzadas. Es una librería que permite el análisis y la manipulación de datos en forma de data frames, es decir, una tabla en la que cada data frame tiene encabezados, como los tiene una tabla de Excel, y cada elemento es identificado por un número de fila, que en Pandas es conocido como índice.</a:t>
            </a:r>
            <a:endParaRPr>
              <a:solidFill>
                <a:schemeClr val="dk1"/>
              </a:solidFill>
              <a:latin typeface="Work Sans Medium"/>
              <a:ea typeface="Work Sans Medium"/>
              <a:cs typeface="Work Sans Medium"/>
              <a:sym typeface="Work Sans Medium"/>
            </a:endParaRPr>
          </a:p>
          <a:p>
            <a:pPr indent="0" lvl="0" marL="0" rtl="0" algn="l">
              <a:lnSpc>
                <a:spcPct val="100000"/>
              </a:lnSpc>
              <a:spcBef>
                <a:spcPts val="0"/>
              </a:spcBef>
              <a:spcAft>
                <a:spcPts val="0"/>
              </a:spcAft>
              <a:buSzPts val="1100"/>
              <a:buNone/>
            </a:pPr>
            <a:r>
              <a:t/>
            </a:r>
            <a:endParaRPr/>
          </a:p>
        </p:txBody>
      </p:sp>
      <p:sp>
        <p:nvSpPr>
          <p:cNvPr id="614" name="Google Shape;614;g1317df7e850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317df7e850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 name="Google Shape;626;g1317df7e850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17df7e850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g1317df7e850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317df7e850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3" name="Google Shape;653;g1317df7e850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17df7e850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g1317df7e850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317df7e850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7" name="Google Shape;677;g1317df7e850_0_3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31845d35d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500"/>
              </a:spcAft>
              <a:buSzPts val="1100"/>
              <a:buNone/>
            </a:pPr>
            <a:r>
              <a:rPr lang="es" sz="1200">
                <a:solidFill>
                  <a:srgbClr val="212121"/>
                </a:solidFill>
                <a:highlight>
                  <a:srgbClr val="FFFFFF"/>
                </a:highlight>
                <a:latin typeface="Roboto"/>
                <a:ea typeface="Roboto"/>
                <a:cs typeface="Roboto"/>
                <a:sym typeface="Roboto"/>
              </a:rPr>
              <a:t>Explica cómo está compuesto el código </a:t>
            </a:r>
            <a:endParaRPr/>
          </a:p>
        </p:txBody>
      </p:sp>
      <p:sp>
        <p:nvSpPr>
          <p:cNvPr id="686" name="Google Shape;686;g131845d35d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31845d35d2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500"/>
              </a:spcAft>
              <a:buSzPts val="1100"/>
              <a:buNone/>
            </a:pPr>
            <a:r>
              <a:rPr lang="es" sz="1200">
                <a:solidFill>
                  <a:srgbClr val="212121"/>
                </a:solidFill>
                <a:highlight>
                  <a:srgbClr val="FFFFFF"/>
                </a:highlight>
                <a:latin typeface="Roboto"/>
                <a:ea typeface="Roboto"/>
                <a:cs typeface="Roboto"/>
                <a:sym typeface="Roboto"/>
              </a:rPr>
              <a:t>Explica cómo está compuesto el código </a:t>
            </a:r>
            <a:endParaRPr/>
          </a:p>
        </p:txBody>
      </p:sp>
      <p:sp>
        <p:nvSpPr>
          <p:cNvPr id="694" name="Google Shape;694;g131845d35d2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f9a02d69b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12f9a02d69b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1845d35d2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500"/>
              </a:spcAft>
              <a:buSzPts val="1100"/>
              <a:buNone/>
            </a:pPr>
            <a:r>
              <a:rPr lang="es" sz="1200">
                <a:solidFill>
                  <a:srgbClr val="212121"/>
                </a:solidFill>
                <a:highlight>
                  <a:srgbClr val="FFFFFF"/>
                </a:highlight>
                <a:latin typeface="Roboto"/>
                <a:ea typeface="Roboto"/>
                <a:cs typeface="Roboto"/>
                <a:sym typeface="Roboto"/>
              </a:rPr>
              <a:t>Explica cómo está compuesto el código </a:t>
            </a:r>
            <a:endParaRPr/>
          </a:p>
        </p:txBody>
      </p:sp>
      <p:sp>
        <p:nvSpPr>
          <p:cNvPr id="702" name="Google Shape;702;g131845d35d2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1845d35d2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500"/>
              </a:spcAft>
              <a:buSzPts val="1100"/>
              <a:buNone/>
            </a:pPr>
            <a:r>
              <a:rPr lang="es" sz="1200">
                <a:solidFill>
                  <a:srgbClr val="212121"/>
                </a:solidFill>
                <a:highlight>
                  <a:srgbClr val="FFFFFF"/>
                </a:highlight>
                <a:latin typeface="Roboto"/>
                <a:ea typeface="Roboto"/>
                <a:cs typeface="Roboto"/>
                <a:sym typeface="Roboto"/>
              </a:rPr>
              <a:t>Explica cómo está compuesto el código </a:t>
            </a:r>
            <a:endParaRPr/>
          </a:p>
        </p:txBody>
      </p:sp>
      <p:sp>
        <p:nvSpPr>
          <p:cNvPr id="717" name="Google Shape;717;g131845d35d2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31845d35d2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500"/>
              </a:spcAft>
              <a:buSzPts val="1100"/>
              <a:buNone/>
            </a:pPr>
            <a:r>
              <a:rPr lang="es" sz="1200">
                <a:solidFill>
                  <a:srgbClr val="212121"/>
                </a:solidFill>
                <a:highlight>
                  <a:srgbClr val="FFFFFF"/>
                </a:highlight>
                <a:latin typeface="Roboto"/>
                <a:ea typeface="Roboto"/>
                <a:cs typeface="Roboto"/>
                <a:sym typeface="Roboto"/>
              </a:rPr>
              <a:t>Explica cómo está compuesto el código </a:t>
            </a:r>
            <a:endParaRPr/>
          </a:p>
        </p:txBody>
      </p:sp>
      <p:sp>
        <p:nvSpPr>
          <p:cNvPr id="727" name="Google Shape;727;g131845d35d2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31845d35d2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500"/>
              </a:spcAft>
              <a:buSzPts val="1100"/>
              <a:buNone/>
            </a:pPr>
            <a:r>
              <a:rPr lang="es" sz="1200">
                <a:solidFill>
                  <a:srgbClr val="212121"/>
                </a:solidFill>
                <a:highlight>
                  <a:srgbClr val="FFFFFF"/>
                </a:highlight>
                <a:latin typeface="Roboto"/>
                <a:ea typeface="Roboto"/>
                <a:cs typeface="Roboto"/>
                <a:sym typeface="Roboto"/>
              </a:rPr>
              <a:t>Explica cómo está compuesto el código </a:t>
            </a:r>
            <a:endParaRPr/>
          </a:p>
        </p:txBody>
      </p:sp>
      <p:sp>
        <p:nvSpPr>
          <p:cNvPr id="737" name="Google Shape;737;g131845d35d2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31845d35d2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500"/>
              </a:spcAft>
              <a:buSzPts val="1100"/>
              <a:buNone/>
            </a:pPr>
            <a:r>
              <a:rPr lang="es" sz="1200">
                <a:solidFill>
                  <a:srgbClr val="212121"/>
                </a:solidFill>
                <a:highlight>
                  <a:srgbClr val="FFFFFF"/>
                </a:highlight>
                <a:latin typeface="Roboto"/>
                <a:ea typeface="Roboto"/>
                <a:cs typeface="Roboto"/>
                <a:sym typeface="Roboto"/>
              </a:rPr>
              <a:t>Explica cómo está compuesto el código </a:t>
            </a:r>
            <a:endParaRPr/>
          </a:p>
        </p:txBody>
      </p:sp>
      <p:sp>
        <p:nvSpPr>
          <p:cNvPr id="749" name="Google Shape;749;g131845d35d2_0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1845d35d2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500"/>
              </a:spcAft>
              <a:buSzPts val="1100"/>
              <a:buNone/>
            </a:pPr>
            <a:r>
              <a:t/>
            </a:r>
            <a:endParaRPr/>
          </a:p>
        </p:txBody>
      </p:sp>
      <p:sp>
        <p:nvSpPr>
          <p:cNvPr id="759" name="Google Shape;759;g131845d35d2_0_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32dadd3d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32dadd3d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ecb2ed1c5_0_1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eecb2ed1c5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2ca7d8104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2ca7d8104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500">
                <a:solidFill>
                  <a:srgbClr val="595959"/>
                </a:solidFill>
              </a:rPr>
              <a:t>En esta sección el coach discutirá y dará retroalimentación sobre el reto de la semana.</a:t>
            </a:r>
            <a:endParaRPr sz="1500">
              <a:solidFill>
                <a:srgbClr val="595959"/>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31845d35d2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1" name="Google Shape;831;g131845d35d2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eecb2ed1c5_0_1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eecb2ed1c5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31845d35d2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131845d35d2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31845d35d2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9" name="Google Shape;869;g131845d35d2_0_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eecb2ed1c5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eecb2ed1c5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31f8b4cb4f_1_6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g131f8b4cb4f_1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f9a02d69b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g12f9a02d69b_2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f9a02d69b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¿Alguien nos podría dar un ejemplo de una declaración?</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422" name="Google Shape;422;g12f9a02d69b_2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08eec695f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Work Sans Medium"/>
                <a:ea typeface="Work Sans Medium"/>
                <a:cs typeface="Work Sans Medium"/>
                <a:sym typeface="Work Sans Medium"/>
              </a:rPr>
              <a:t>Por convención hay formas específicas para referirnos a ellas, por ejemplo, a Numpy se le conoce como “np”. </a:t>
            </a:r>
            <a:endParaRPr>
              <a:solidFill>
                <a:schemeClr val="dk1"/>
              </a:solidFill>
              <a:latin typeface="Work Sans Medium"/>
              <a:ea typeface="Work Sans Medium"/>
              <a:cs typeface="Work Sans Medium"/>
              <a:sym typeface="Work Sans Medium"/>
            </a:endParaRPr>
          </a:p>
          <a:p>
            <a:pPr indent="0" lvl="0" marL="0" rtl="0" algn="l">
              <a:lnSpc>
                <a:spcPct val="100000"/>
              </a:lnSpc>
              <a:spcBef>
                <a:spcPts val="0"/>
              </a:spcBef>
              <a:spcAft>
                <a:spcPts val="0"/>
              </a:spcAft>
              <a:buSzPts val="1100"/>
              <a:buNone/>
            </a:pPr>
            <a:r>
              <a:t/>
            </a:r>
            <a:endParaRPr>
              <a:solidFill>
                <a:schemeClr val="dk1"/>
              </a:solidFill>
            </a:endParaRPr>
          </a:p>
        </p:txBody>
      </p:sp>
      <p:sp>
        <p:nvSpPr>
          <p:cNvPr id="449" name="Google Shape;449;g1308eec695f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08eec695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Resaltar que se pueden hacer listas de todo tipo de datos</a:t>
            </a:r>
            <a:endParaRPr/>
          </a:p>
        </p:txBody>
      </p:sp>
      <p:sp>
        <p:nvSpPr>
          <p:cNvPr id="462" name="Google Shape;462;g1308eec695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gif"/><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D1724"/>
        </a:solidFill>
      </p:bgPr>
    </p:bg>
    <p:spTree>
      <p:nvGrpSpPr>
        <p:cNvPr id="9" name="Shape 9"/>
        <p:cNvGrpSpPr/>
        <p:nvPr/>
      </p:nvGrpSpPr>
      <p:grpSpPr>
        <a:xfrm>
          <a:off x="0" y="0"/>
          <a:ext cx="0" cy="0"/>
          <a:chOff x="0" y="0"/>
          <a:chExt cx="0" cy="0"/>
        </a:xfrm>
      </p:grpSpPr>
      <p:sp>
        <p:nvSpPr>
          <p:cNvPr id="10" name="Google Shape;10;g1eecb2ed1c5_0_5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1" name="Google Shape;11;g1eecb2ed1c5_0_529"/>
          <p:cNvSpPr/>
          <p:nvPr/>
        </p:nvSpPr>
        <p:spPr>
          <a:xfrm>
            <a:off x="-1024275" y="125357"/>
            <a:ext cx="548700" cy="548700"/>
          </a:xfrm>
          <a:prstGeom prst="ellipse">
            <a:avLst/>
          </a:prstGeom>
          <a:solidFill>
            <a:srgbClr val="CC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1eecb2ed1c5_0_529"/>
          <p:cNvSpPr/>
          <p:nvPr/>
        </p:nvSpPr>
        <p:spPr>
          <a:xfrm>
            <a:off x="-1024275" y="1444538"/>
            <a:ext cx="548700" cy="548700"/>
          </a:xfrm>
          <a:prstGeom prst="ellipse">
            <a:avLst/>
          </a:prstGeom>
          <a:solidFill>
            <a:srgbClr val="0049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1eecb2ed1c5_0_529"/>
          <p:cNvSpPr/>
          <p:nvPr/>
        </p:nvSpPr>
        <p:spPr>
          <a:xfrm>
            <a:off x="-1024275" y="784959"/>
            <a:ext cx="548700" cy="548700"/>
          </a:xfrm>
          <a:prstGeom prst="ellipse">
            <a:avLst/>
          </a:prstGeom>
          <a:solidFill>
            <a:srgbClr val="0D1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1eecb2ed1c5_0_529"/>
          <p:cNvSpPr/>
          <p:nvPr/>
        </p:nvSpPr>
        <p:spPr>
          <a:xfrm>
            <a:off x="-1024275" y="2072150"/>
            <a:ext cx="548700" cy="548700"/>
          </a:xfrm>
          <a:prstGeom prst="ellipse">
            <a:avLst/>
          </a:prstGeom>
          <a:solidFill>
            <a:srgbClr val="3D5E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1eecb2ed1c5_0_529"/>
          <p:cNvSpPr/>
          <p:nvPr/>
        </p:nvSpPr>
        <p:spPr>
          <a:xfrm>
            <a:off x="-1024275" y="2699743"/>
            <a:ext cx="548700" cy="548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g1eecb2ed1c5_0_529"/>
          <p:cNvPicPr preferRelativeResize="0"/>
          <p:nvPr/>
        </p:nvPicPr>
        <p:blipFill>
          <a:blip r:embed="rId2">
            <a:alphaModFix/>
          </a:blip>
          <a:stretch>
            <a:fillRect/>
          </a:stretch>
        </p:blipFill>
        <p:spPr>
          <a:xfrm flipH="1">
            <a:off x="3" y="-42375"/>
            <a:ext cx="9143997" cy="5185875"/>
          </a:xfrm>
          <a:prstGeom prst="rect">
            <a:avLst/>
          </a:prstGeom>
          <a:noFill/>
          <a:ln>
            <a:noFill/>
          </a:ln>
        </p:spPr>
      </p:pic>
      <p:pic>
        <p:nvPicPr>
          <p:cNvPr id="17" name="Google Shape;17;g1eecb2ed1c5_0_529"/>
          <p:cNvPicPr preferRelativeResize="0"/>
          <p:nvPr/>
        </p:nvPicPr>
        <p:blipFill>
          <a:blip r:embed="rId3">
            <a:alphaModFix/>
          </a:blip>
          <a:stretch>
            <a:fillRect/>
          </a:stretch>
        </p:blipFill>
        <p:spPr>
          <a:xfrm>
            <a:off x="7193250" y="565250"/>
            <a:ext cx="1676948" cy="463451"/>
          </a:xfrm>
          <a:prstGeom prst="rect">
            <a:avLst/>
          </a:prstGeom>
          <a:noFill/>
          <a:ln>
            <a:noFill/>
          </a:ln>
        </p:spPr>
      </p:pic>
      <p:pic>
        <p:nvPicPr>
          <p:cNvPr id="18" name="Google Shape;18;g1eecb2ed1c5_0_529"/>
          <p:cNvPicPr preferRelativeResize="0"/>
          <p:nvPr/>
        </p:nvPicPr>
        <p:blipFill rotWithShape="1">
          <a:blip r:embed="rId4">
            <a:alphaModFix/>
          </a:blip>
          <a:srcRect b="0" l="13534" r="22742" t="0"/>
          <a:stretch/>
        </p:blipFill>
        <p:spPr>
          <a:xfrm>
            <a:off x="422275" y="484896"/>
            <a:ext cx="3550465" cy="4709998"/>
          </a:xfrm>
          <a:prstGeom prst="rect">
            <a:avLst/>
          </a:prstGeom>
          <a:noFill/>
          <a:ln>
            <a:noFill/>
          </a:ln>
        </p:spPr>
      </p:pic>
      <p:pic>
        <p:nvPicPr>
          <p:cNvPr id="19" name="Google Shape;19;g1eecb2ed1c5_0_529"/>
          <p:cNvPicPr preferRelativeResize="0"/>
          <p:nvPr/>
        </p:nvPicPr>
        <p:blipFill rotWithShape="1">
          <a:blip r:embed="rId5">
            <a:alphaModFix/>
          </a:blip>
          <a:srcRect b="6130" l="44154" r="13688" t="14460"/>
          <a:stretch/>
        </p:blipFill>
        <p:spPr>
          <a:xfrm>
            <a:off x="2013752" y="1207290"/>
            <a:ext cx="3938498" cy="4946011"/>
          </a:xfrm>
          <a:prstGeom prst="rect">
            <a:avLst/>
          </a:prstGeom>
          <a:noFill/>
          <a:ln>
            <a:noFill/>
          </a:ln>
        </p:spPr>
      </p:pic>
      <p:sp>
        <p:nvSpPr>
          <p:cNvPr id="20" name="Google Shape;20;g1eecb2ed1c5_0_529"/>
          <p:cNvSpPr/>
          <p:nvPr/>
        </p:nvSpPr>
        <p:spPr>
          <a:xfrm>
            <a:off x="589775" y="1604975"/>
            <a:ext cx="28500" cy="358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 name="Google Shape;21;g1eecb2ed1c5_0_529"/>
          <p:cNvSpPr txBox="1"/>
          <p:nvPr>
            <p:ph type="ctrTitle"/>
          </p:nvPr>
        </p:nvSpPr>
        <p:spPr>
          <a:xfrm rot="-5400000">
            <a:off x="-276725" y="580425"/>
            <a:ext cx="1529700" cy="284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22" name="Google Shape;22;g1eecb2ed1c5_0_529"/>
          <p:cNvSpPr txBox="1"/>
          <p:nvPr>
            <p:ph idx="2" type="ctrTitle"/>
          </p:nvPr>
        </p:nvSpPr>
        <p:spPr>
          <a:xfrm>
            <a:off x="5169200" y="1716975"/>
            <a:ext cx="2041200" cy="2841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C00CC"/>
              </a:buClr>
              <a:buSzPts val="1800"/>
              <a:buNone/>
              <a:defRPr sz="1800">
                <a:solidFill>
                  <a:srgbClr val="CC00CC"/>
                </a:solidFill>
              </a:defRPr>
            </a:lvl1pPr>
            <a:lvl2pPr lvl="1" rtl="0">
              <a:spcBef>
                <a:spcPts val="0"/>
              </a:spcBef>
              <a:spcAft>
                <a:spcPts val="0"/>
              </a:spcAft>
              <a:buClr>
                <a:srgbClr val="CC00CC"/>
              </a:buClr>
              <a:buSzPts val="1200"/>
              <a:buNone/>
              <a:defRPr sz="1200">
                <a:solidFill>
                  <a:srgbClr val="CC00CC"/>
                </a:solidFill>
              </a:defRPr>
            </a:lvl2pPr>
            <a:lvl3pPr lvl="2" rtl="0">
              <a:spcBef>
                <a:spcPts val="0"/>
              </a:spcBef>
              <a:spcAft>
                <a:spcPts val="0"/>
              </a:spcAft>
              <a:buClr>
                <a:srgbClr val="CC00CC"/>
              </a:buClr>
              <a:buSzPts val="1200"/>
              <a:buNone/>
              <a:defRPr sz="1200">
                <a:solidFill>
                  <a:srgbClr val="CC00CC"/>
                </a:solidFill>
              </a:defRPr>
            </a:lvl3pPr>
            <a:lvl4pPr lvl="3" rtl="0">
              <a:spcBef>
                <a:spcPts val="0"/>
              </a:spcBef>
              <a:spcAft>
                <a:spcPts val="0"/>
              </a:spcAft>
              <a:buClr>
                <a:srgbClr val="CC00CC"/>
              </a:buClr>
              <a:buSzPts val="1200"/>
              <a:buNone/>
              <a:defRPr sz="1200">
                <a:solidFill>
                  <a:srgbClr val="CC00CC"/>
                </a:solidFill>
              </a:defRPr>
            </a:lvl4pPr>
            <a:lvl5pPr lvl="4" rtl="0">
              <a:spcBef>
                <a:spcPts val="0"/>
              </a:spcBef>
              <a:spcAft>
                <a:spcPts val="0"/>
              </a:spcAft>
              <a:buClr>
                <a:srgbClr val="CC00CC"/>
              </a:buClr>
              <a:buSzPts val="1200"/>
              <a:buNone/>
              <a:defRPr sz="1200">
                <a:solidFill>
                  <a:srgbClr val="CC00CC"/>
                </a:solidFill>
              </a:defRPr>
            </a:lvl5pPr>
            <a:lvl6pPr lvl="5" rtl="0">
              <a:spcBef>
                <a:spcPts val="0"/>
              </a:spcBef>
              <a:spcAft>
                <a:spcPts val="0"/>
              </a:spcAft>
              <a:buClr>
                <a:srgbClr val="CC00CC"/>
              </a:buClr>
              <a:buSzPts val="1200"/>
              <a:buNone/>
              <a:defRPr sz="1200">
                <a:solidFill>
                  <a:srgbClr val="CC00CC"/>
                </a:solidFill>
              </a:defRPr>
            </a:lvl6pPr>
            <a:lvl7pPr lvl="6" rtl="0">
              <a:spcBef>
                <a:spcPts val="0"/>
              </a:spcBef>
              <a:spcAft>
                <a:spcPts val="0"/>
              </a:spcAft>
              <a:buClr>
                <a:srgbClr val="CC00CC"/>
              </a:buClr>
              <a:buSzPts val="1200"/>
              <a:buNone/>
              <a:defRPr sz="1200">
                <a:solidFill>
                  <a:srgbClr val="CC00CC"/>
                </a:solidFill>
              </a:defRPr>
            </a:lvl7pPr>
            <a:lvl8pPr lvl="7" rtl="0">
              <a:spcBef>
                <a:spcPts val="0"/>
              </a:spcBef>
              <a:spcAft>
                <a:spcPts val="0"/>
              </a:spcAft>
              <a:buClr>
                <a:srgbClr val="CC00CC"/>
              </a:buClr>
              <a:buSzPts val="1200"/>
              <a:buNone/>
              <a:defRPr sz="1200">
                <a:solidFill>
                  <a:srgbClr val="CC00CC"/>
                </a:solidFill>
              </a:defRPr>
            </a:lvl8pPr>
            <a:lvl9pPr lvl="8" rtl="0">
              <a:spcBef>
                <a:spcPts val="0"/>
              </a:spcBef>
              <a:spcAft>
                <a:spcPts val="0"/>
              </a:spcAft>
              <a:buClr>
                <a:srgbClr val="CC00CC"/>
              </a:buClr>
              <a:buSzPts val="1200"/>
              <a:buNone/>
              <a:defRPr sz="1200">
                <a:solidFill>
                  <a:srgbClr val="CC00CC"/>
                </a:solidFill>
              </a:defRPr>
            </a:lvl9pPr>
          </a:lstStyle>
          <a:p/>
        </p:txBody>
      </p:sp>
      <p:sp>
        <p:nvSpPr>
          <p:cNvPr id="23" name="Google Shape;23;g1eecb2ed1c5_0_529"/>
          <p:cNvSpPr txBox="1"/>
          <p:nvPr>
            <p:ph idx="3" type="ctrTitle"/>
          </p:nvPr>
        </p:nvSpPr>
        <p:spPr>
          <a:xfrm>
            <a:off x="5169200" y="1924875"/>
            <a:ext cx="3360600" cy="284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24" name="Google Shape;24;g1eecb2ed1c5_0_529"/>
          <p:cNvSpPr/>
          <p:nvPr/>
        </p:nvSpPr>
        <p:spPr>
          <a:xfrm rot="-5400000">
            <a:off x="7247975" y="1314988"/>
            <a:ext cx="28500" cy="3944400"/>
          </a:xfrm>
          <a:prstGeom prst="rect">
            <a:avLst/>
          </a:prstGeom>
          <a:solidFill>
            <a:srgbClr val="CC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 name="Google Shape;25;g1eecb2ed1c5_0_529"/>
          <p:cNvSpPr txBox="1"/>
          <p:nvPr>
            <p:ph idx="4" type="ctrTitle"/>
          </p:nvPr>
        </p:nvSpPr>
        <p:spPr>
          <a:xfrm>
            <a:off x="5169200" y="3256950"/>
            <a:ext cx="3257700" cy="284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pic>
        <p:nvPicPr>
          <p:cNvPr id="26" name="Google Shape;26;g1eecb2ed1c5_0_529"/>
          <p:cNvPicPr preferRelativeResize="0"/>
          <p:nvPr/>
        </p:nvPicPr>
        <p:blipFill rotWithShape="1">
          <a:blip r:embed="rId6">
            <a:alphaModFix/>
          </a:blip>
          <a:srcRect b="0" l="0" r="0" t="0"/>
          <a:stretch/>
        </p:blipFill>
        <p:spPr>
          <a:xfrm>
            <a:off x="5240125" y="4213000"/>
            <a:ext cx="3781023" cy="500331"/>
          </a:xfrm>
          <a:prstGeom prst="rect">
            <a:avLst/>
          </a:prstGeom>
          <a:noFill/>
          <a:ln>
            <a:noFill/>
          </a:ln>
        </p:spPr>
      </p:pic>
    </p:spTree>
  </p:cSld>
  <p:clrMapOvr>
    <a:masterClrMapping/>
  </p:clrMapOvr>
  <p:extLst>
    <p:ext uri="{DCECCB84-F9BA-43D5-87BE-67443E8EF086}">
      <p15:sldGuideLst>
        <p15:guide id="1" pos="389">
          <p15:clr>
            <a:srgbClr val="FA7B17"/>
          </p15:clr>
        </p15:guide>
        <p15:guide id="2" orient="horz" pos="1302">
          <p15:clr>
            <a:srgbClr val="FA7B17"/>
          </p15:clr>
        </p15:guide>
        <p15:guide id="3" orient="horz" pos="2046">
          <p15:clr>
            <a:srgbClr val="FA7B17"/>
          </p15:clr>
        </p15:guide>
        <p15:guide id="4" pos="5588">
          <p15:clr>
            <a:srgbClr val="FA7B17"/>
          </p15:clr>
        </p15:guide>
        <p15:guide id="5" pos="3301">
          <p15:clr>
            <a:srgbClr val="FA7B17"/>
          </p15:clr>
        </p15:guide>
        <p15:guide id="6" pos="4575">
          <p15:clr>
            <a:srgbClr val="FA7B17"/>
          </p15:clr>
        </p15:guide>
        <p15:guide id="7" orient="horz" pos="356">
          <p15:clr>
            <a:srgbClr val="FA7B17"/>
          </p15:clr>
        </p15:guide>
        <p15:guide id="8" orient="horz" pos="667">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1 1 1">
  <p:cSld name="CUSTOM_2_1_1_1">
    <p:bg>
      <p:bgPr>
        <a:solidFill>
          <a:schemeClr val="lt1"/>
        </a:solidFill>
      </p:bgPr>
    </p:bg>
    <p:spTree>
      <p:nvGrpSpPr>
        <p:cNvPr id="206" name="Shape 206"/>
        <p:cNvGrpSpPr/>
        <p:nvPr/>
      </p:nvGrpSpPr>
      <p:grpSpPr>
        <a:xfrm>
          <a:off x="0" y="0"/>
          <a:ext cx="0" cy="0"/>
          <a:chOff x="0" y="0"/>
          <a:chExt cx="0" cy="0"/>
        </a:xfrm>
      </p:grpSpPr>
      <p:sp>
        <p:nvSpPr>
          <p:cNvPr id="207" name="Google Shape;207;g1eecb2ed1c5_0_726"/>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208" name="Google Shape;208;g1eecb2ed1c5_0_726"/>
          <p:cNvGrpSpPr/>
          <p:nvPr/>
        </p:nvGrpSpPr>
        <p:grpSpPr>
          <a:xfrm>
            <a:off x="8482562" y="255981"/>
            <a:ext cx="427701" cy="461706"/>
            <a:chOff x="3398625" y="2806025"/>
            <a:chExt cx="521650" cy="563125"/>
          </a:xfrm>
        </p:grpSpPr>
        <p:sp>
          <p:nvSpPr>
            <p:cNvPr id="209" name="Google Shape;209;g1eecb2ed1c5_0_726"/>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eecb2ed1c5_0_726"/>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1eecb2ed1c5_0_726"/>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2" name="Google Shape;212;g1eecb2ed1c5_0_726"/>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213" name="Google Shape;213;g1eecb2ed1c5_0_726"/>
          <p:cNvSpPr/>
          <p:nvPr/>
        </p:nvSpPr>
        <p:spPr>
          <a:xfrm>
            <a:off x="-5587261" y="-1799546"/>
            <a:ext cx="8895000" cy="8895000"/>
          </a:xfrm>
          <a:prstGeom prst="ellipse">
            <a:avLst/>
          </a:prstGeom>
          <a:solidFill>
            <a:srgbClr val="CC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g1eecb2ed1c5_0_726"/>
          <p:cNvPicPr preferRelativeResize="0"/>
          <p:nvPr/>
        </p:nvPicPr>
        <p:blipFill rotWithShape="1">
          <a:blip r:embed="rId3">
            <a:alphaModFix/>
          </a:blip>
          <a:srcRect b="0" l="0" r="0" t="0"/>
          <a:stretch/>
        </p:blipFill>
        <p:spPr>
          <a:xfrm>
            <a:off x="-2995363" y="-892451"/>
            <a:ext cx="6436449" cy="6436449"/>
          </a:xfrm>
          <a:prstGeom prst="rect">
            <a:avLst/>
          </a:prstGeom>
          <a:noFill/>
          <a:ln>
            <a:noFill/>
          </a:ln>
        </p:spPr>
      </p:pic>
      <p:sp>
        <p:nvSpPr>
          <p:cNvPr id="215" name="Google Shape;215;g1eecb2ed1c5_0_726"/>
          <p:cNvSpPr txBox="1"/>
          <p:nvPr/>
        </p:nvSpPr>
        <p:spPr>
          <a:xfrm>
            <a:off x="4088800" y="1760069"/>
            <a:ext cx="52197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0"/>
              <a:buFont typeface="Arial"/>
              <a:buNone/>
            </a:pPr>
            <a:r>
              <a:rPr b="1" i="0" lang="es" sz="10500" u="none" cap="none" strike="noStrike">
                <a:solidFill>
                  <a:srgbClr val="162031"/>
                </a:solidFill>
                <a:latin typeface="Sora"/>
                <a:ea typeface="Sora"/>
                <a:cs typeface="Sora"/>
                <a:sym typeface="Sora"/>
              </a:rPr>
              <a:t>Daily</a:t>
            </a:r>
            <a:endParaRPr b="1" i="0" sz="10500" u="none" cap="none" strike="noStrike">
              <a:solidFill>
                <a:srgbClr val="162031"/>
              </a:solidFill>
              <a:latin typeface="Sora"/>
              <a:ea typeface="Sora"/>
              <a:cs typeface="Sora"/>
              <a:sym typeface="Sora"/>
            </a:endParaRPr>
          </a:p>
        </p:txBody>
      </p:sp>
      <p:sp>
        <p:nvSpPr>
          <p:cNvPr id="216" name="Google Shape;216;g1eecb2ed1c5_0_726"/>
          <p:cNvSpPr txBox="1"/>
          <p:nvPr/>
        </p:nvSpPr>
        <p:spPr>
          <a:xfrm>
            <a:off x="4279300" y="3119432"/>
            <a:ext cx="44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CC00CC"/>
                </a:solidFill>
                <a:latin typeface="Work Sans Medium"/>
                <a:ea typeface="Work Sans Medium"/>
                <a:cs typeface="Work Sans Medium"/>
                <a:sym typeface="Work Sans Medium"/>
              </a:rPr>
              <a:t>Pongámonos al día</a:t>
            </a:r>
            <a:endParaRPr b="0" i="0" sz="2000" u="none" cap="none" strike="noStrike">
              <a:solidFill>
                <a:srgbClr val="CC00CC"/>
              </a:solidFill>
              <a:latin typeface="Work Sans Medium"/>
              <a:ea typeface="Work Sans Medium"/>
              <a:cs typeface="Work Sans Medium"/>
              <a:sym typeface="Work Sans Medium"/>
            </a:endParaRPr>
          </a:p>
        </p:txBody>
      </p:sp>
    </p:spTree>
  </p:cSld>
  <p:clrMapOvr>
    <a:masterClrMapping/>
  </p:clrMapOvr>
  <p:extLst>
    <p:ext uri="{DCECCB84-F9BA-43D5-87BE-67443E8EF086}">
      <p15:sldGuideLst>
        <p15:guide id="1" pos="179">
          <p15:clr>
            <a:srgbClr val="FA7B17"/>
          </p15:clr>
        </p15:guide>
        <p15:guide id="2" pos="5588">
          <p15:clr>
            <a:srgbClr val="FA7B17"/>
          </p15:clr>
        </p15:guide>
        <p15:guide id="3" orient="horz" pos="16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1">
  <p:cSld name="TITLE_1_1">
    <p:spTree>
      <p:nvGrpSpPr>
        <p:cNvPr id="217" name="Shape 217"/>
        <p:cNvGrpSpPr/>
        <p:nvPr/>
      </p:nvGrpSpPr>
      <p:grpSpPr>
        <a:xfrm>
          <a:off x="0" y="0"/>
          <a:ext cx="0" cy="0"/>
          <a:chOff x="0" y="0"/>
          <a:chExt cx="0" cy="0"/>
        </a:xfrm>
      </p:grpSpPr>
      <p:sp>
        <p:nvSpPr>
          <p:cNvPr id="218" name="Google Shape;218;g1eecb2ed1c5_0_7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219" name="Google Shape;219;g1eecb2ed1c5_0_737"/>
          <p:cNvPicPr preferRelativeResize="0"/>
          <p:nvPr/>
        </p:nvPicPr>
        <p:blipFill rotWithShape="1">
          <a:blip r:embed="rId2">
            <a:alphaModFix/>
          </a:blip>
          <a:srcRect b="7475" l="7518" r="0" t="0"/>
          <a:stretch/>
        </p:blipFill>
        <p:spPr>
          <a:xfrm>
            <a:off x="0" y="0"/>
            <a:ext cx="9144000" cy="5143501"/>
          </a:xfrm>
          <a:prstGeom prst="rect">
            <a:avLst/>
          </a:prstGeom>
          <a:noFill/>
          <a:ln>
            <a:noFill/>
          </a:ln>
        </p:spPr>
      </p:pic>
      <p:sp>
        <p:nvSpPr>
          <p:cNvPr id="220" name="Google Shape;220;g1eecb2ed1c5_0_737"/>
          <p:cNvSpPr/>
          <p:nvPr/>
        </p:nvSpPr>
        <p:spPr>
          <a:xfrm>
            <a:off x="0" y="0"/>
            <a:ext cx="9144000" cy="5150100"/>
          </a:xfrm>
          <a:prstGeom prst="rect">
            <a:avLst/>
          </a:prstGeom>
          <a:gradFill>
            <a:gsLst>
              <a:gs pos="0">
                <a:srgbClr val="CC00CC">
                  <a:alpha val="77254"/>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21" name="Google Shape;221;g1eecb2ed1c5_0_737"/>
          <p:cNvSpPr/>
          <p:nvPr/>
        </p:nvSpPr>
        <p:spPr>
          <a:xfrm rot="3226702">
            <a:off x="-2838965" y="-3768335"/>
            <a:ext cx="7774278" cy="7679170"/>
          </a:xfrm>
          <a:prstGeom prst="teardrop">
            <a:avLst>
              <a:gd fmla="val 100000"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1eecb2ed1c5_0_737"/>
          <p:cNvSpPr/>
          <p:nvPr/>
        </p:nvSpPr>
        <p:spPr>
          <a:xfrm>
            <a:off x="1305050" y="-2770828"/>
            <a:ext cx="7548300" cy="73011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1eecb2ed1c5_0_737"/>
          <p:cNvSpPr/>
          <p:nvPr/>
        </p:nvSpPr>
        <p:spPr>
          <a:xfrm>
            <a:off x="5065853" y="2244825"/>
            <a:ext cx="1879815" cy="345784"/>
          </a:xfrm>
          <a:prstGeom prst="rect">
            <a:avLst/>
          </a:prstGeom>
        </p:spPr>
        <p:txBody>
          <a:bodyPr>
            <a:prstTxWarp prst="textPlain"/>
          </a:bodyPr>
          <a:lstStyle/>
          <a:p>
            <a:pPr lvl="0" algn="ctr"/>
            <a:r>
              <a:rPr b="1" i="0">
                <a:ln>
                  <a:noFill/>
                </a:ln>
                <a:solidFill>
                  <a:srgbClr val="FFFFFF"/>
                </a:solidFill>
                <a:latin typeface="Sora"/>
              </a:rPr>
              <a:t>Breakout</a:t>
            </a:r>
          </a:p>
        </p:txBody>
      </p:sp>
      <p:sp>
        <p:nvSpPr>
          <p:cNvPr id="224" name="Google Shape;224;g1eecb2ed1c5_0_737"/>
          <p:cNvSpPr/>
          <p:nvPr/>
        </p:nvSpPr>
        <p:spPr>
          <a:xfrm>
            <a:off x="5065853" y="2685189"/>
            <a:ext cx="2617235" cy="497357"/>
          </a:xfrm>
          <a:prstGeom prst="rect">
            <a:avLst/>
          </a:prstGeom>
        </p:spPr>
        <p:txBody>
          <a:bodyPr>
            <a:prstTxWarp prst="textPlain"/>
          </a:bodyPr>
          <a:lstStyle/>
          <a:p>
            <a:pPr lvl="0" algn="ctr"/>
            <a:r>
              <a:rPr b="1" i="0">
                <a:ln>
                  <a:noFill/>
                </a:ln>
                <a:solidFill>
                  <a:srgbClr val="FFFFFF"/>
                </a:solidFill>
                <a:latin typeface="Sora"/>
              </a:rPr>
              <a:t>rooms</a:t>
            </a:r>
          </a:p>
        </p:txBody>
      </p:sp>
      <p:sp>
        <p:nvSpPr>
          <p:cNvPr id="225" name="Google Shape;225;g1eecb2ed1c5_0_737"/>
          <p:cNvSpPr/>
          <p:nvPr/>
        </p:nvSpPr>
        <p:spPr>
          <a:xfrm>
            <a:off x="5065850" y="3277107"/>
            <a:ext cx="2192686" cy="257675"/>
          </a:xfrm>
          <a:prstGeom prst="rect">
            <a:avLst/>
          </a:prstGeom>
        </p:spPr>
        <p:txBody>
          <a:bodyPr>
            <a:prstTxWarp prst="textPlain"/>
          </a:bodyPr>
          <a:lstStyle/>
          <a:p>
            <a:pPr lvl="0" algn="ctr"/>
            <a:r>
              <a:rPr b="0" i="0">
                <a:ln>
                  <a:noFill/>
                </a:ln>
                <a:solidFill>
                  <a:srgbClr val="FFFFFF"/>
                </a:solidFill>
                <a:latin typeface="Sora;500"/>
              </a:rPr>
              <a:t>¡Manos a la obra!</a:t>
            </a:r>
          </a:p>
        </p:txBody>
      </p:sp>
      <p:pic>
        <p:nvPicPr>
          <p:cNvPr id="226" name="Google Shape;226;g1eecb2ed1c5_0_737"/>
          <p:cNvPicPr preferRelativeResize="0"/>
          <p:nvPr/>
        </p:nvPicPr>
        <p:blipFill>
          <a:blip r:embed="rId3">
            <a:alphaModFix/>
          </a:blip>
          <a:stretch>
            <a:fillRect/>
          </a:stretch>
        </p:blipFill>
        <p:spPr>
          <a:xfrm>
            <a:off x="7670200" y="4549421"/>
            <a:ext cx="1123799" cy="310578"/>
          </a:xfrm>
          <a:prstGeom prst="rect">
            <a:avLst/>
          </a:prstGeom>
          <a:noFill/>
          <a:ln>
            <a:noFill/>
          </a:ln>
        </p:spPr>
      </p:pic>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1 1">
  <p:cSld name="TITLE_1_1_1">
    <p:spTree>
      <p:nvGrpSpPr>
        <p:cNvPr id="227" name="Shape 227"/>
        <p:cNvGrpSpPr/>
        <p:nvPr/>
      </p:nvGrpSpPr>
      <p:grpSpPr>
        <a:xfrm>
          <a:off x="0" y="0"/>
          <a:ext cx="0" cy="0"/>
          <a:chOff x="0" y="0"/>
          <a:chExt cx="0" cy="0"/>
        </a:xfrm>
      </p:grpSpPr>
      <p:sp>
        <p:nvSpPr>
          <p:cNvPr id="228" name="Google Shape;228;g1eecb2ed1c5_0_747"/>
          <p:cNvSpPr/>
          <p:nvPr/>
        </p:nvSpPr>
        <p:spPr>
          <a:xfrm>
            <a:off x="443050" y="526299"/>
            <a:ext cx="4433700" cy="4433700"/>
          </a:xfrm>
          <a:prstGeom prst="ellipse">
            <a:avLst/>
          </a:prstGeom>
          <a:solidFill>
            <a:srgbClr val="0049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1eecb2ed1c5_0_747"/>
          <p:cNvSpPr/>
          <p:nvPr/>
        </p:nvSpPr>
        <p:spPr>
          <a:xfrm>
            <a:off x="2502425" y="-125"/>
            <a:ext cx="3479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1eecb2ed1c5_0_747"/>
          <p:cNvSpPr/>
          <p:nvPr/>
        </p:nvSpPr>
        <p:spPr>
          <a:xfrm>
            <a:off x="1822225" y="736050"/>
            <a:ext cx="1835700" cy="1835700"/>
          </a:xfrm>
          <a:prstGeom prst="ellipse">
            <a:avLst/>
          </a:prstGeom>
          <a:solidFill>
            <a:srgbClr val="CC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1eecb2ed1c5_0_747"/>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232" name="Google Shape;232;g1eecb2ed1c5_0_747"/>
          <p:cNvGrpSpPr/>
          <p:nvPr/>
        </p:nvGrpSpPr>
        <p:grpSpPr>
          <a:xfrm>
            <a:off x="8482562" y="255981"/>
            <a:ext cx="427701" cy="461706"/>
            <a:chOff x="3398625" y="2806025"/>
            <a:chExt cx="521650" cy="563125"/>
          </a:xfrm>
        </p:grpSpPr>
        <p:sp>
          <p:nvSpPr>
            <p:cNvPr id="233" name="Google Shape;233;g1eecb2ed1c5_0_747"/>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eecb2ed1c5_0_747"/>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eecb2ed1c5_0_747"/>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6" name="Google Shape;236;g1eecb2ed1c5_0_747"/>
          <p:cNvPicPr preferRelativeResize="0"/>
          <p:nvPr/>
        </p:nvPicPr>
        <p:blipFill>
          <a:blip r:embed="rId2">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spTree>
      <p:nvGrpSpPr>
        <p:cNvPr id="237" name="Shape 237"/>
        <p:cNvGrpSpPr/>
        <p:nvPr/>
      </p:nvGrpSpPr>
      <p:grpSpPr>
        <a:xfrm>
          <a:off x="0" y="0"/>
          <a:ext cx="0" cy="0"/>
          <a:chOff x="0" y="0"/>
          <a:chExt cx="0" cy="0"/>
        </a:xfrm>
      </p:grpSpPr>
      <p:pic>
        <p:nvPicPr>
          <p:cNvPr id="238" name="Google Shape;238;g1eecb2ed1c5_0_757"/>
          <p:cNvPicPr preferRelativeResize="0"/>
          <p:nvPr/>
        </p:nvPicPr>
        <p:blipFill rotWithShape="1">
          <a:blip r:embed="rId2">
            <a:alphaModFix/>
          </a:blip>
          <a:srcRect b="21875" l="0" r="0" t="21875"/>
          <a:stretch/>
        </p:blipFill>
        <p:spPr>
          <a:xfrm>
            <a:off x="0" y="-25"/>
            <a:ext cx="9144000" cy="5143500"/>
          </a:xfrm>
          <a:prstGeom prst="roundRect">
            <a:avLst>
              <a:gd fmla="val 0" name="adj"/>
            </a:avLst>
          </a:prstGeom>
          <a:noFill/>
          <a:ln>
            <a:noFill/>
          </a:ln>
        </p:spPr>
      </p:pic>
      <p:sp>
        <p:nvSpPr>
          <p:cNvPr id="239" name="Google Shape;239;g1eecb2ed1c5_0_757"/>
          <p:cNvSpPr/>
          <p:nvPr/>
        </p:nvSpPr>
        <p:spPr>
          <a:xfrm>
            <a:off x="150" y="-420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1eecb2ed1c5_0_757"/>
          <p:cNvSpPr/>
          <p:nvPr/>
        </p:nvSpPr>
        <p:spPr>
          <a:xfrm rot="10800000">
            <a:off x="150" y="-4200"/>
            <a:ext cx="9143700" cy="5151900"/>
          </a:xfrm>
          <a:prstGeom prst="rect">
            <a:avLst/>
          </a:prstGeom>
          <a:gradFill>
            <a:gsLst>
              <a:gs pos="0">
                <a:srgbClr val="004987"/>
              </a:gs>
              <a:gs pos="18000">
                <a:srgbClr val="004987">
                  <a:alpha val="25490"/>
                </a:srgbClr>
              </a:gs>
              <a:gs pos="100000">
                <a:srgbClr val="FFFFFF">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1eecb2ed1c5_0_757"/>
          <p:cNvSpPr txBox="1"/>
          <p:nvPr/>
        </p:nvSpPr>
        <p:spPr>
          <a:xfrm>
            <a:off x="2895600" y="2386675"/>
            <a:ext cx="3550500" cy="769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4124BB"/>
              </a:buClr>
              <a:buSzPts val="7200"/>
              <a:buFont typeface="Sora"/>
              <a:buNone/>
            </a:pPr>
            <a:r>
              <a:rPr b="1" lang="es" sz="4100">
                <a:solidFill>
                  <a:schemeClr val="lt1"/>
                </a:solidFill>
                <a:latin typeface="Sora"/>
                <a:ea typeface="Sora"/>
                <a:cs typeface="Sora"/>
                <a:sym typeface="Sora"/>
              </a:rPr>
              <a:t>¡Nos vemos!</a:t>
            </a:r>
            <a:endParaRPr b="1" i="0" sz="4100" u="none" cap="none" strike="noStrike">
              <a:solidFill>
                <a:schemeClr val="lt1"/>
              </a:solidFill>
              <a:latin typeface="Sora"/>
              <a:ea typeface="Sora"/>
              <a:cs typeface="Sora"/>
              <a:sym typeface="Sora"/>
            </a:endParaRPr>
          </a:p>
        </p:txBody>
      </p:sp>
      <p:sp>
        <p:nvSpPr>
          <p:cNvPr id="242" name="Google Shape;242;g1eecb2ed1c5_0_757"/>
          <p:cNvSpPr txBox="1"/>
          <p:nvPr/>
        </p:nvSpPr>
        <p:spPr>
          <a:xfrm>
            <a:off x="2895600" y="2989975"/>
            <a:ext cx="3550500" cy="461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4124BB"/>
              </a:buClr>
              <a:buSzPts val="7200"/>
              <a:buFont typeface="Sora"/>
              <a:buNone/>
            </a:pPr>
            <a:r>
              <a:rPr lang="es" sz="2100">
                <a:solidFill>
                  <a:schemeClr val="lt1"/>
                </a:solidFill>
                <a:latin typeface="Sora"/>
                <a:ea typeface="Sora"/>
                <a:cs typeface="Sora"/>
                <a:sym typeface="Sora"/>
              </a:rPr>
              <a:t>Excelente fin de semana</a:t>
            </a:r>
            <a:endParaRPr i="0" sz="2100" u="none" cap="none" strike="noStrike">
              <a:solidFill>
                <a:schemeClr val="lt1"/>
              </a:solidFill>
              <a:latin typeface="Sora"/>
              <a:ea typeface="Sora"/>
              <a:cs typeface="Sora"/>
              <a:sym typeface="Sora"/>
            </a:endParaRPr>
          </a:p>
        </p:txBody>
      </p:sp>
      <p:pic>
        <p:nvPicPr>
          <p:cNvPr id="243" name="Google Shape;243;g1eecb2ed1c5_0_757"/>
          <p:cNvPicPr preferRelativeResize="0"/>
          <p:nvPr/>
        </p:nvPicPr>
        <p:blipFill>
          <a:blip r:embed="rId3">
            <a:alphaModFix/>
          </a:blip>
          <a:stretch>
            <a:fillRect/>
          </a:stretch>
        </p:blipFill>
        <p:spPr>
          <a:xfrm>
            <a:off x="7670200" y="4549421"/>
            <a:ext cx="1123799" cy="310578"/>
          </a:xfrm>
          <a:prstGeom prst="rect">
            <a:avLst/>
          </a:prstGeom>
          <a:noFill/>
          <a:ln>
            <a:noFill/>
          </a:ln>
        </p:spPr>
      </p:pic>
      <p:sp>
        <p:nvSpPr>
          <p:cNvPr id="244" name="Google Shape;244;g1eecb2ed1c5_0_757"/>
          <p:cNvSpPr txBox="1"/>
          <p:nvPr/>
        </p:nvSpPr>
        <p:spPr>
          <a:xfrm>
            <a:off x="839875" y="454575"/>
            <a:ext cx="237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1" lang="es" sz="1200">
                <a:solidFill>
                  <a:schemeClr val="lt1"/>
                </a:solidFill>
                <a:latin typeface="Sora SemiBold"/>
                <a:ea typeface="Sora SemiBold"/>
                <a:cs typeface="Sora SemiBold"/>
                <a:sym typeface="Sora SemiBold"/>
              </a:rPr>
              <a:t>Ciencia de Datos y AI</a:t>
            </a:r>
            <a:endParaRPr b="0" i="1" sz="1200" u="none" cap="none" strike="noStrike">
              <a:solidFill>
                <a:schemeClr val="lt1"/>
              </a:solidFill>
              <a:latin typeface="Sora SemiBold"/>
              <a:ea typeface="Sora SemiBold"/>
              <a:cs typeface="Sora SemiBold"/>
              <a:sym typeface="Sora SemiBold"/>
            </a:endParaRPr>
          </a:p>
        </p:txBody>
      </p:sp>
      <p:grpSp>
        <p:nvGrpSpPr>
          <p:cNvPr id="245" name="Google Shape;245;g1eecb2ed1c5_0_757"/>
          <p:cNvGrpSpPr/>
          <p:nvPr/>
        </p:nvGrpSpPr>
        <p:grpSpPr>
          <a:xfrm>
            <a:off x="405362" y="408381"/>
            <a:ext cx="427701" cy="461706"/>
            <a:chOff x="3398625" y="2806025"/>
            <a:chExt cx="521650" cy="563125"/>
          </a:xfrm>
        </p:grpSpPr>
        <p:sp>
          <p:nvSpPr>
            <p:cNvPr id="246" name="Google Shape;246;g1eecb2ed1c5_0_757"/>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eecb2ed1c5_0_757"/>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eecb2ed1c5_0_757"/>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9" name="Shape 249"/>
        <p:cNvGrpSpPr/>
        <p:nvPr/>
      </p:nvGrpSpPr>
      <p:grpSpPr>
        <a:xfrm>
          <a:off x="0" y="0"/>
          <a:ext cx="0" cy="0"/>
          <a:chOff x="0" y="0"/>
          <a:chExt cx="0" cy="0"/>
        </a:xfrm>
      </p:grpSpPr>
      <p:sp>
        <p:nvSpPr>
          <p:cNvPr id="250" name="Google Shape;250;g1eecb2ed1c5_0_7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1" name="Shape 251"/>
        <p:cNvGrpSpPr/>
        <p:nvPr/>
      </p:nvGrpSpPr>
      <p:grpSpPr>
        <a:xfrm>
          <a:off x="0" y="0"/>
          <a:ext cx="0" cy="0"/>
          <a:chOff x="0" y="0"/>
          <a:chExt cx="0" cy="0"/>
        </a:xfrm>
      </p:grpSpPr>
      <p:sp>
        <p:nvSpPr>
          <p:cNvPr id="252" name="Google Shape;252;g1eecb2ed1c5_0_77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3" name="Google Shape;253;g1eecb2ed1c5_0_77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4" name="Google Shape;254;g1eecb2ed1c5_0_77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55" name="Google Shape;255;g1eecb2ed1c5_0_77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56" name="Google Shape;256;g1eecb2ed1c5_0_7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257" name="Shape 257"/>
        <p:cNvGrpSpPr/>
        <p:nvPr/>
      </p:nvGrpSpPr>
      <p:grpSpPr>
        <a:xfrm>
          <a:off x="0" y="0"/>
          <a:ext cx="0" cy="0"/>
          <a:chOff x="0" y="0"/>
          <a:chExt cx="0" cy="0"/>
        </a:xfrm>
      </p:grpSpPr>
      <p:sp>
        <p:nvSpPr>
          <p:cNvPr id="258" name="Google Shape;258;g1eecb2ed1c5_0_7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9" name="Google Shape;259;g1eecb2ed1c5_0_7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0" name="Google Shape;260;g1eecb2ed1c5_0_7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61" name="Shape 261"/>
        <p:cNvGrpSpPr/>
        <p:nvPr/>
      </p:nvGrpSpPr>
      <p:grpSpPr>
        <a:xfrm>
          <a:off x="0" y="0"/>
          <a:ext cx="0" cy="0"/>
          <a:chOff x="0" y="0"/>
          <a:chExt cx="0" cy="0"/>
        </a:xfrm>
      </p:grpSpPr>
      <p:sp>
        <p:nvSpPr>
          <p:cNvPr id="262" name="Google Shape;262;g1eecb2ed1c5_0_78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63" name="Google Shape;263;g1eecb2ed1c5_0_781"/>
          <p:cNvSpPr/>
          <p:nvPr>
            <p:ph idx="2" type="pic"/>
          </p:nvPr>
        </p:nvSpPr>
        <p:spPr>
          <a:xfrm>
            <a:off x="3887391" y="740569"/>
            <a:ext cx="4629300" cy="3655200"/>
          </a:xfrm>
          <a:prstGeom prst="rect">
            <a:avLst/>
          </a:prstGeom>
          <a:noFill/>
          <a:ln>
            <a:noFill/>
          </a:ln>
        </p:spPr>
      </p:sp>
      <p:sp>
        <p:nvSpPr>
          <p:cNvPr id="264" name="Google Shape;264;g1eecb2ed1c5_0_781"/>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65" name="Google Shape;265;g1eecb2ed1c5_0_78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66" name="Google Shape;266;g1eecb2ed1c5_0_78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67" name="Google Shape;267;g1eecb2ed1c5_0_78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TITLE_3">
    <p:spTree>
      <p:nvGrpSpPr>
        <p:cNvPr id="268" name="Shape 268"/>
        <p:cNvGrpSpPr/>
        <p:nvPr/>
      </p:nvGrpSpPr>
      <p:grpSpPr>
        <a:xfrm>
          <a:off x="0" y="0"/>
          <a:ext cx="0" cy="0"/>
          <a:chOff x="0" y="0"/>
          <a:chExt cx="0" cy="0"/>
        </a:xfrm>
      </p:grpSpPr>
      <p:sp>
        <p:nvSpPr>
          <p:cNvPr id="269" name="Google Shape;269;g1eecb2ed1c5_0_78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0" name="Google Shape;270;g1eecb2ed1c5_0_78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71" name="Google Shape;271;g1eecb2ed1c5_0_78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72" name="Google Shape;272;g1eecb2ed1c5_0_78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273" name="Google Shape;273;g1eecb2ed1c5_0_78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4" name="Shape 274"/>
        <p:cNvGrpSpPr/>
        <p:nvPr/>
      </p:nvGrpSpPr>
      <p:grpSpPr>
        <a:xfrm>
          <a:off x="0" y="0"/>
          <a:ext cx="0" cy="0"/>
          <a:chOff x="0" y="0"/>
          <a:chExt cx="0" cy="0"/>
        </a:xfrm>
      </p:grpSpPr>
      <p:sp>
        <p:nvSpPr>
          <p:cNvPr id="275" name="Google Shape;275;g22ca7d81040_1_3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76" name="Google Shape;276;g22ca7d81040_1_3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7" name="Google Shape;277;g22ca7d81040_1_3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1">
    <p:bg>
      <p:bgPr>
        <a:solidFill>
          <a:srgbClr val="0D1724"/>
        </a:solidFill>
      </p:bgPr>
    </p:bg>
    <p:spTree>
      <p:nvGrpSpPr>
        <p:cNvPr id="27" name="Shape 27"/>
        <p:cNvGrpSpPr/>
        <p:nvPr/>
      </p:nvGrpSpPr>
      <p:grpSpPr>
        <a:xfrm>
          <a:off x="0" y="0"/>
          <a:ext cx="0" cy="0"/>
          <a:chOff x="0" y="0"/>
          <a:chExt cx="0" cy="0"/>
        </a:xfrm>
      </p:grpSpPr>
      <p:pic>
        <p:nvPicPr>
          <p:cNvPr id="28" name="Google Shape;28;g1eecb2ed1c5_0_547"/>
          <p:cNvPicPr preferRelativeResize="0"/>
          <p:nvPr/>
        </p:nvPicPr>
        <p:blipFill>
          <a:blip r:embed="rId2">
            <a:alphaModFix/>
          </a:blip>
          <a:stretch>
            <a:fillRect/>
          </a:stretch>
        </p:blipFill>
        <p:spPr>
          <a:xfrm>
            <a:off x="7670200" y="4549421"/>
            <a:ext cx="1123799" cy="310578"/>
          </a:xfrm>
          <a:prstGeom prst="rect">
            <a:avLst/>
          </a:prstGeom>
          <a:noFill/>
          <a:ln>
            <a:noFill/>
          </a:ln>
        </p:spPr>
      </p:pic>
      <p:sp>
        <p:nvSpPr>
          <p:cNvPr id="29" name="Google Shape;29;g1eecb2ed1c5_0_547"/>
          <p:cNvSpPr/>
          <p:nvPr/>
        </p:nvSpPr>
        <p:spPr>
          <a:xfrm>
            <a:off x="4108344"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g1eecb2ed1c5_0_547"/>
          <p:cNvSpPr/>
          <p:nvPr/>
        </p:nvSpPr>
        <p:spPr>
          <a:xfrm>
            <a:off x="1135375"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g1eecb2ed1c5_0_547"/>
          <p:cNvSpPr/>
          <p:nvPr/>
        </p:nvSpPr>
        <p:spPr>
          <a:xfrm>
            <a:off x="2597878"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g1eecb2ed1c5_0_547"/>
          <p:cNvSpPr/>
          <p:nvPr/>
        </p:nvSpPr>
        <p:spPr>
          <a:xfrm>
            <a:off x="5660572"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1eecb2ed1c5_0_547"/>
          <p:cNvSpPr/>
          <p:nvPr/>
        </p:nvSpPr>
        <p:spPr>
          <a:xfrm>
            <a:off x="7096700" y="1850000"/>
            <a:ext cx="1123800" cy="15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1eecb2ed1c5_0_547"/>
          <p:cNvSpPr/>
          <p:nvPr/>
        </p:nvSpPr>
        <p:spPr>
          <a:xfrm>
            <a:off x="1957544" y="887019"/>
            <a:ext cx="1205534" cy="125863"/>
          </a:xfrm>
          <a:prstGeom prst="rect">
            <a:avLst/>
          </a:prstGeom>
        </p:spPr>
        <p:txBody>
          <a:bodyPr>
            <a:prstTxWarp prst="textPlain"/>
          </a:bodyPr>
          <a:lstStyle/>
          <a:p>
            <a:pPr lvl="0" algn="ctr"/>
            <a:r>
              <a:rPr b="0" i="0">
                <a:ln>
                  <a:noFill/>
                </a:ln>
                <a:solidFill>
                  <a:srgbClr val="FFFFFF"/>
                </a:solidFill>
                <a:latin typeface="Sora"/>
              </a:rPr>
              <a:t>IMPORTANTES</a:t>
            </a:r>
          </a:p>
        </p:txBody>
      </p:sp>
      <p:sp>
        <p:nvSpPr>
          <p:cNvPr id="35" name="Google Shape;35;g1eecb2ed1c5_0_547"/>
          <p:cNvSpPr/>
          <p:nvPr/>
        </p:nvSpPr>
        <p:spPr>
          <a:xfrm>
            <a:off x="1202251" y="606975"/>
            <a:ext cx="1960821" cy="239022"/>
          </a:xfrm>
          <a:prstGeom prst="rect">
            <a:avLst/>
          </a:prstGeom>
        </p:spPr>
        <p:txBody>
          <a:bodyPr>
            <a:prstTxWarp prst="textPlain"/>
          </a:bodyPr>
          <a:lstStyle/>
          <a:p>
            <a:pPr lvl="0" algn="ctr"/>
            <a:r>
              <a:rPr b="1" i="0">
                <a:ln>
                  <a:noFill/>
                </a:ln>
                <a:solidFill>
                  <a:srgbClr val="FFFFFF"/>
                </a:solidFill>
                <a:latin typeface="Sora"/>
              </a:rPr>
              <a:t>MOMENTOS</a:t>
            </a:r>
          </a:p>
        </p:txBody>
      </p:sp>
      <p:sp>
        <p:nvSpPr>
          <p:cNvPr id="36" name="Google Shape;36;g1eecb2ed1c5_0_547"/>
          <p:cNvSpPr/>
          <p:nvPr/>
        </p:nvSpPr>
        <p:spPr>
          <a:xfrm>
            <a:off x="0" y="902950"/>
            <a:ext cx="1866900" cy="125700"/>
          </a:xfrm>
          <a:prstGeom prst="rect">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CC00CC"/>
              </a:solidFill>
            </a:endParaRPr>
          </a:p>
        </p:txBody>
      </p:sp>
      <p:sp>
        <p:nvSpPr>
          <p:cNvPr id="37" name="Google Shape;37;g1eecb2ed1c5_0_547"/>
          <p:cNvSpPr txBox="1"/>
          <p:nvPr/>
        </p:nvSpPr>
        <p:spPr>
          <a:xfrm>
            <a:off x="938722" y="3507700"/>
            <a:ext cx="15171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Tiempo de p</a:t>
            </a:r>
            <a:r>
              <a:rPr b="0" i="0" lang="es" sz="900" u="none" cap="none" strike="noStrike">
                <a:solidFill>
                  <a:srgbClr val="EEEEEE"/>
                </a:solidFill>
                <a:latin typeface="Sora SemiBold"/>
                <a:ea typeface="Sora SemiBold"/>
                <a:cs typeface="Sora SemiBold"/>
                <a:sym typeface="Sora SemiBold"/>
              </a:rPr>
              <a:t>articipemos</a:t>
            </a:r>
            <a:endParaRPr b="0" i="0" sz="900" u="none" cap="none" strike="noStrike">
              <a:solidFill>
                <a:srgbClr val="EEEEEE"/>
              </a:solidFill>
              <a:latin typeface="Sora SemiBold"/>
              <a:ea typeface="Sora SemiBold"/>
              <a:cs typeface="Sora SemiBold"/>
              <a:sym typeface="Sora SemiBold"/>
            </a:endParaRPr>
          </a:p>
        </p:txBody>
      </p:sp>
      <p:sp>
        <p:nvSpPr>
          <p:cNvPr id="38" name="Google Shape;38;g1eecb2ed1c5_0_547"/>
          <p:cNvSpPr txBox="1"/>
          <p:nvPr/>
        </p:nvSpPr>
        <p:spPr>
          <a:xfrm>
            <a:off x="2520325" y="3438400"/>
            <a:ext cx="12789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Iniciamos </a:t>
            </a:r>
            <a:endParaRPr b="0" i="0" sz="9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y finalizamos </a:t>
            </a:r>
            <a:endParaRPr b="0" i="0" sz="9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a tiempo</a:t>
            </a:r>
            <a:endParaRPr b="0" i="0" sz="900" u="none" cap="none" strike="noStrike">
              <a:solidFill>
                <a:srgbClr val="EEEEEE"/>
              </a:solidFill>
              <a:latin typeface="Sora SemiBold"/>
              <a:ea typeface="Sora SemiBold"/>
              <a:cs typeface="Sora SemiBold"/>
              <a:sym typeface="Sora SemiBold"/>
            </a:endParaRPr>
          </a:p>
        </p:txBody>
      </p:sp>
      <p:sp>
        <p:nvSpPr>
          <p:cNvPr id="39" name="Google Shape;39;g1eecb2ed1c5_0_547"/>
          <p:cNvSpPr txBox="1"/>
          <p:nvPr/>
        </p:nvSpPr>
        <p:spPr>
          <a:xfrm>
            <a:off x="3809702" y="3438400"/>
            <a:ext cx="16770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Escuchemos</a:t>
            </a:r>
            <a:endParaRPr sz="900">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opiniones,</a:t>
            </a:r>
            <a:endParaRPr sz="900">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micrófonos en off</a:t>
            </a:r>
            <a:endParaRPr sz="900">
              <a:solidFill>
                <a:srgbClr val="EEEEEE"/>
              </a:solidFill>
              <a:latin typeface="Sora SemiBold"/>
              <a:ea typeface="Sora SemiBold"/>
              <a:cs typeface="Sora SemiBold"/>
              <a:sym typeface="Sora SemiBold"/>
            </a:endParaRPr>
          </a:p>
        </p:txBody>
      </p:sp>
      <p:sp>
        <p:nvSpPr>
          <p:cNvPr id="40" name="Google Shape;40;g1eecb2ed1c5_0_547"/>
          <p:cNvSpPr txBox="1"/>
          <p:nvPr/>
        </p:nvSpPr>
        <p:spPr>
          <a:xfrm>
            <a:off x="5526175" y="3438400"/>
            <a:ext cx="13926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Mantengamos </a:t>
            </a:r>
            <a:endParaRPr b="0" i="0" sz="9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nuestra cámara </a:t>
            </a:r>
            <a:endParaRPr b="0" i="0" sz="9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b="0" i="0" lang="es" sz="900" u="none" cap="none" strike="noStrike">
                <a:solidFill>
                  <a:srgbClr val="EEEEEE"/>
                </a:solidFill>
                <a:latin typeface="Sora SemiBold"/>
                <a:ea typeface="Sora SemiBold"/>
                <a:cs typeface="Sora SemiBold"/>
                <a:sym typeface="Sora SemiBold"/>
              </a:rPr>
              <a:t>encendida</a:t>
            </a:r>
            <a:endParaRPr b="0" i="0" sz="900" u="none" cap="none" strike="noStrike">
              <a:solidFill>
                <a:srgbClr val="EEEEEE"/>
              </a:solidFill>
              <a:latin typeface="Sora SemiBold"/>
              <a:ea typeface="Sora SemiBold"/>
              <a:cs typeface="Sora SemiBold"/>
              <a:sym typeface="Sora SemiBold"/>
            </a:endParaRPr>
          </a:p>
        </p:txBody>
      </p:sp>
      <p:sp>
        <p:nvSpPr>
          <p:cNvPr id="41" name="Google Shape;41;g1eecb2ed1c5_0_547"/>
          <p:cNvSpPr txBox="1"/>
          <p:nvPr/>
        </p:nvSpPr>
        <p:spPr>
          <a:xfrm>
            <a:off x="6834644" y="3507700"/>
            <a:ext cx="1647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Ponte a</a:t>
            </a:r>
            <a:endParaRPr sz="900">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prueba</a:t>
            </a:r>
            <a:endParaRPr sz="900">
              <a:solidFill>
                <a:srgbClr val="EEEEEE"/>
              </a:solidFill>
              <a:latin typeface="Sora SemiBold"/>
              <a:ea typeface="Sora SemiBold"/>
              <a:cs typeface="Sora SemiBold"/>
              <a:sym typeface="Sora SemiBold"/>
            </a:endParaRPr>
          </a:p>
        </p:txBody>
      </p:sp>
      <p:sp>
        <p:nvSpPr>
          <p:cNvPr id="42" name="Google Shape;42;g1eecb2ed1c5_0_547"/>
          <p:cNvSpPr txBox="1"/>
          <p:nvPr/>
        </p:nvSpPr>
        <p:spPr>
          <a:xfrm>
            <a:off x="5983375" y="6069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chemeClr val="lt1"/>
                </a:solidFill>
                <a:latin typeface="Sora SemiBold"/>
                <a:ea typeface="Sora SemiBold"/>
                <a:cs typeface="Sora SemiBold"/>
                <a:sym typeface="Sora SemiBold"/>
              </a:rPr>
              <a:t>Ciencia de Datos y AI</a:t>
            </a:r>
            <a:endParaRPr b="0" i="1" sz="1200" u="none" cap="none" strike="noStrike">
              <a:solidFill>
                <a:schemeClr val="lt1"/>
              </a:solidFill>
              <a:latin typeface="Sora SemiBold"/>
              <a:ea typeface="Sora SemiBold"/>
              <a:cs typeface="Sora SemiBold"/>
              <a:sym typeface="Sora SemiBold"/>
            </a:endParaRPr>
          </a:p>
        </p:txBody>
      </p:sp>
      <p:grpSp>
        <p:nvGrpSpPr>
          <p:cNvPr id="43" name="Google Shape;43;g1eecb2ed1c5_0_547"/>
          <p:cNvGrpSpPr/>
          <p:nvPr/>
        </p:nvGrpSpPr>
        <p:grpSpPr>
          <a:xfrm>
            <a:off x="8482562" y="560781"/>
            <a:ext cx="427701" cy="461706"/>
            <a:chOff x="3398625" y="2806025"/>
            <a:chExt cx="521650" cy="563125"/>
          </a:xfrm>
        </p:grpSpPr>
        <p:sp>
          <p:nvSpPr>
            <p:cNvPr id="44" name="Google Shape;44;g1eecb2ed1c5_0_547"/>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1eecb2ed1c5_0_547"/>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g1eecb2ed1c5_0_547"/>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g1eecb2ed1c5_0_547"/>
          <p:cNvGrpSpPr/>
          <p:nvPr/>
        </p:nvGrpSpPr>
        <p:grpSpPr>
          <a:xfrm>
            <a:off x="1328668" y="2258541"/>
            <a:ext cx="665350" cy="711526"/>
            <a:chOff x="729025" y="4159875"/>
            <a:chExt cx="624800" cy="668100"/>
          </a:xfrm>
        </p:grpSpPr>
        <p:sp>
          <p:nvSpPr>
            <p:cNvPr id="48" name="Google Shape;48;g1eecb2ed1c5_0_547"/>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g1eecb2ed1c5_0_547"/>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g1eecb2ed1c5_0_547"/>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1eecb2ed1c5_0_547"/>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1eecb2ed1c5_0_547"/>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1eecb2ed1c5_0_547"/>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g1eecb2ed1c5_0_547"/>
          <p:cNvGrpSpPr/>
          <p:nvPr/>
        </p:nvGrpSpPr>
        <p:grpSpPr>
          <a:xfrm>
            <a:off x="2863181" y="2229240"/>
            <a:ext cx="593185" cy="770131"/>
            <a:chOff x="2212100" y="4204750"/>
            <a:chExt cx="478800" cy="621625"/>
          </a:xfrm>
        </p:grpSpPr>
        <p:sp>
          <p:nvSpPr>
            <p:cNvPr id="55" name="Google Shape;55;g1eecb2ed1c5_0_547"/>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1eecb2ed1c5_0_547"/>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1eecb2ed1c5_0_547"/>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1eecb2ed1c5_0_547"/>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1eecb2ed1c5_0_547"/>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g1eecb2ed1c5_0_547"/>
          <p:cNvGrpSpPr/>
          <p:nvPr/>
        </p:nvGrpSpPr>
        <p:grpSpPr>
          <a:xfrm>
            <a:off x="4373495" y="2233616"/>
            <a:ext cx="593207" cy="792782"/>
            <a:chOff x="3636450" y="4208100"/>
            <a:chExt cx="444350" cy="593800"/>
          </a:xfrm>
        </p:grpSpPr>
        <p:sp>
          <p:nvSpPr>
            <p:cNvPr id="61" name="Google Shape;61;g1eecb2ed1c5_0_547"/>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1eecb2ed1c5_0_547"/>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1eecb2ed1c5_0_547"/>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1eecb2ed1c5_0_547"/>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g1eecb2ed1c5_0_547"/>
          <p:cNvGrpSpPr/>
          <p:nvPr/>
        </p:nvGrpSpPr>
        <p:grpSpPr>
          <a:xfrm>
            <a:off x="5790216" y="2274257"/>
            <a:ext cx="874676" cy="711494"/>
            <a:chOff x="2470650" y="2582625"/>
            <a:chExt cx="700525" cy="569925"/>
          </a:xfrm>
        </p:grpSpPr>
        <p:sp>
          <p:nvSpPr>
            <p:cNvPr id="66" name="Google Shape;66;g1eecb2ed1c5_0_547"/>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1eecb2ed1c5_0_547"/>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1eecb2ed1c5_0_547"/>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1eecb2ed1c5_0_547"/>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1eecb2ed1c5_0_547"/>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1eecb2ed1c5_0_547"/>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1eecb2ed1c5_0_547"/>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1eecb2ed1c5_0_547"/>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g1eecb2ed1c5_0_547"/>
          <p:cNvGrpSpPr/>
          <p:nvPr/>
        </p:nvGrpSpPr>
        <p:grpSpPr>
          <a:xfrm>
            <a:off x="7298484" y="2286237"/>
            <a:ext cx="720238" cy="660317"/>
            <a:chOff x="7334172" y="2286237"/>
            <a:chExt cx="720238" cy="660317"/>
          </a:xfrm>
        </p:grpSpPr>
        <p:grpSp>
          <p:nvGrpSpPr>
            <p:cNvPr id="75" name="Google Shape;75;g1eecb2ed1c5_0_547"/>
            <p:cNvGrpSpPr/>
            <p:nvPr/>
          </p:nvGrpSpPr>
          <p:grpSpPr>
            <a:xfrm>
              <a:off x="7515950" y="2384088"/>
              <a:ext cx="356682" cy="285314"/>
              <a:chOff x="7054764" y="3783839"/>
              <a:chExt cx="230028" cy="184002"/>
            </a:xfrm>
          </p:grpSpPr>
          <p:sp>
            <p:nvSpPr>
              <p:cNvPr id="76" name="Google Shape;76;g1eecb2ed1c5_0_547"/>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1eecb2ed1c5_0_547"/>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1eecb2ed1c5_0_547"/>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eecb2ed1c5_0_547"/>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eecb2ed1c5_0_547"/>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g1eecb2ed1c5_0_547"/>
            <p:cNvGrpSpPr/>
            <p:nvPr/>
          </p:nvGrpSpPr>
          <p:grpSpPr>
            <a:xfrm>
              <a:off x="7334172" y="2286237"/>
              <a:ext cx="720238" cy="660317"/>
              <a:chOff x="7008943" y="818158"/>
              <a:chExt cx="275848" cy="252888"/>
            </a:xfrm>
          </p:grpSpPr>
          <p:sp>
            <p:nvSpPr>
              <p:cNvPr id="82" name="Google Shape;82;g1eecb2ed1c5_0_547"/>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1eecb2ed1c5_0_547"/>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1eecb2ed1c5_0_547"/>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1eecb2ed1c5_0_547"/>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extLst>
    <p:ext uri="{DCECCB84-F9BA-43D5-87BE-67443E8EF086}">
      <p15:sldGuideLst>
        <p15:guide id="1" orient="horz" pos="648">
          <p15:clr>
            <a:srgbClr val="FA7B17"/>
          </p15:clr>
        </p15:guide>
        <p15:guide id="2" orient="horz" pos="382">
          <p15:clr>
            <a:srgbClr val="FA7B17"/>
          </p15:clr>
        </p15:guide>
        <p15:guide id="3" pos="179">
          <p15:clr>
            <a:srgbClr val="FA7B17"/>
          </p15:clr>
        </p15:guide>
        <p15:guide id="4" pos="5588">
          <p15:clr>
            <a:srgbClr val="FA7B17"/>
          </p15:clr>
        </p15:guide>
        <p15:guide id="5" orient="horz" pos="3061">
          <p15:clr>
            <a:srgbClr val="FA7B17"/>
          </p15:clr>
        </p15:guide>
        <p15:guide id="6" orient="horz" pos="1433">
          <p15:clr>
            <a:srgbClr val="FA7B17"/>
          </p15:clr>
        </p15:guide>
        <p15:guide id="7" orient="horz" pos="1881">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to 1">
  <p:cSld name="TITLE_1_2_1_1_1">
    <p:bg>
      <p:bgPr>
        <a:solidFill>
          <a:srgbClr val="3D5EFF"/>
        </a:solidFill>
      </p:bgPr>
    </p:bg>
    <p:spTree>
      <p:nvGrpSpPr>
        <p:cNvPr id="278" name="Shape 278"/>
        <p:cNvGrpSpPr/>
        <p:nvPr/>
      </p:nvGrpSpPr>
      <p:grpSpPr>
        <a:xfrm>
          <a:off x="0" y="0"/>
          <a:ext cx="0" cy="0"/>
          <a:chOff x="0" y="0"/>
          <a:chExt cx="0" cy="0"/>
        </a:xfrm>
      </p:grpSpPr>
      <p:sp>
        <p:nvSpPr>
          <p:cNvPr id="279" name="Google Shape;279;g232dadd3de7_0_3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80" name="Google Shape;280;g232dadd3de7_0_332"/>
          <p:cNvSpPr/>
          <p:nvPr/>
        </p:nvSpPr>
        <p:spPr>
          <a:xfrm rot="5400000">
            <a:off x="8270200" y="299850"/>
            <a:ext cx="600000" cy="600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32dadd3de7_0_332"/>
          <p:cNvSpPr/>
          <p:nvPr/>
        </p:nvSpPr>
        <p:spPr>
          <a:xfrm>
            <a:off x="7603450" y="299850"/>
            <a:ext cx="600000" cy="600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32dadd3de7_0_332"/>
          <p:cNvSpPr/>
          <p:nvPr/>
        </p:nvSpPr>
        <p:spPr>
          <a:xfrm>
            <a:off x="6936700" y="299850"/>
            <a:ext cx="600000" cy="600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g232dadd3de7_0_332"/>
          <p:cNvGrpSpPr/>
          <p:nvPr/>
        </p:nvGrpSpPr>
        <p:grpSpPr>
          <a:xfrm>
            <a:off x="7071503" y="423208"/>
            <a:ext cx="330394" cy="353291"/>
            <a:chOff x="729025" y="4159875"/>
            <a:chExt cx="624800" cy="668100"/>
          </a:xfrm>
        </p:grpSpPr>
        <p:sp>
          <p:nvSpPr>
            <p:cNvPr id="284" name="Google Shape;284;g232dadd3de7_0_332"/>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32dadd3de7_0_332"/>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32dadd3de7_0_332"/>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32dadd3de7_0_332"/>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32dadd3de7_0_332"/>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32dadd3de7_0_332"/>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g232dadd3de7_0_332"/>
          <p:cNvGrpSpPr/>
          <p:nvPr/>
        </p:nvGrpSpPr>
        <p:grpSpPr>
          <a:xfrm>
            <a:off x="7756172" y="403067"/>
            <a:ext cx="294560" cy="393571"/>
            <a:chOff x="3636450" y="4208100"/>
            <a:chExt cx="444350" cy="593800"/>
          </a:xfrm>
        </p:grpSpPr>
        <p:sp>
          <p:nvSpPr>
            <p:cNvPr id="291" name="Google Shape;291;g232dadd3de7_0_332"/>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32dadd3de7_0_332"/>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32dadd3de7_0_332"/>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32dadd3de7_0_332"/>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g232dadd3de7_0_332"/>
          <p:cNvSpPr/>
          <p:nvPr/>
        </p:nvSpPr>
        <p:spPr>
          <a:xfrm>
            <a:off x="6269950" y="299850"/>
            <a:ext cx="600000" cy="600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g232dadd3de7_0_332"/>
          <p:cNvGrpSpPr/>
          <p:nvPr/>
        </p:nvGrpSpPr>
        <p:grpSpPr>
          <a:xfrm>
            <a:off x="6404741" y="385413"/>
            <a:ext cx="330420" cy="428859"/>
            <a:chOff x="2212100" y="4204750"/>
            <a:chExt cx="478800" cy="621625"/>
          </a:xfrm>
        </p:grpSpPr>
        <p:sp>
          <p:nvSpPr>
            <p:cNvPr id="297" name="Google Shape;297;g232dadd3de7_0_332"/>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32dadd3de7_0_332"/>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32dadd3de7_0_332"/>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32dadd3de7_0_332"/>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32dadd3de7_0_332"/>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g232dadd3de7_0_332"/>
          <p:cNvGrpSpPr/>
          <p:nvPr/>
        </p:nvGrpSpPr>
        <p:grpSpPr>
          <a:xfrm>
            <a:off x="8388513" y="463446"/>
            <a:ext cx="363360" cy="333196"/>
            <a:chOff x="7334172" y="2286237"/>
            <a:chExt cx="720238" cy="660317"/>
          </a:xfrm>
        </p:grpSpPr>
        <p:grpSp>
          <p:nvGrpSpPr>
            <p:cNvPr id="303" name="Google Shape;303;g232dadd3de7_0_332"/>
            <p:cNvGrpSpPr/>
            <p:nvPr/>
          </p:nvGrpSpPr>
          <p:grpSpPr>
            <a:xfrm>
              <a:off x="7515950" y="2384088"/>
              <a:ext cx="356682" cy="285314"/>
              <a:chOff x="7054764" y="3783839"/>
              <a:chExt cx="230028" cy="184002"/>
            </a:xfrm>
          </p:grpSpPr>
          <p:sp>
            <p:nvSpPr>
              <p:cNvPr id="304" name="Google Shape;304;g232dadd3de7_0_332"/>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32dadd3de7_0_332"/>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32dadd3de7_0_332"/>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32dadd3de7_0_332"/>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32dadd3de7_0_332"/>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g232dadd3de7_0_332"/>
            <p:cNvGrpSpPr/>
            <p:nvPr/>
          </p:nvGrpSpPr>
          <p:grpSpPr>
            <a:xfrm>
              <a:off x="7334172" y="2286237"/>
              <a:ext cx="720238" cy="660317"/>
              <a:chOff x="7008943" y="818158"/>
              <a:chExt cx="275848" cy="252888"/>
            </a:xfrm>
          </p:grpSpPr>
          <p:sp>
            <p:nvSpPr>
              <p:cNvPr id="310" name="Google Shape;310;g232dadd3de7_0_332"/>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32dadd3de7_0_332"/>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32dadd3de7_0_332"/>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32dadd3de7_0_332"/>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162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14" name="Google Shape;314;g232dadd3de7_0_332"/>
          <p:cNvPicPr preferRelativeResize="0"/>
          <p:nvPr/>
        </p:nvPicPr>
        <p:blipFill rotWithShape="1">
          <a:blip r:embed="rId2">
            <a:alphaModFix/>
          </a:blip>
          <a:srcRect b="0" l="0" r="13956" t="0"/>
          <a:stretch/>
        </p:blipFill>
        <p:spPr>
          <a:xfrm>
            <a:off x="7616940" y="4462375"/>
            <a:ext cx="1253258" cy="428851"/>
          </a:xfrm>
          <a:prstGeom prst="rect">
            <a:avLst/>
          </a:prstGeom>
          <a:noFill/>
          <a:ln>
            <a:noFill/>
          </a:ln>
        </p:spPr>
      </p:pic>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86" name="Shape 86"/>
        <p:cNvGrpSpPr/>
        <p:nvPr/>
      </p:nvGrpSpPr>
      <p:grpSpPr>
        <a:xfrm>
          <a:off x="0" y="0"/>
          <a:ext cx="0" cy="0"/>
          <a:chOff x="0" y="0"/>
          <a:chExt cx="0" cy="0"/>
        </a:xfrm>
      </p:grpSpPr>
      <p:sp>
        <p:nvSpPr>
          <p:cNvPr id="87" name="Google Shape;87;g1eecb2ed1c5_0_6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88" name="Google Shape;88;g1eecb2ed1c5_0_606"/>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89" name="Google Shape;89;g1eecb2ed1c5_0_606"/>
          <p:cNvSpPr txBox="1"/>
          <p:nvPr/>
        </p:nvSpPr>
        <p:spPr>
          <a:xfrm>
            <a:off x="5983375" y="3783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90" name="Google Shape;90;g1eecb2ed1c5_0_606"/>
          <p:cNvGrpSpPr/>
          <p:nvPr/>
        </p:nvGrpSpPr>
        <p:grpSpPr>
          <a:xfrm>
            <a:off x="8482562" y="332181"/>
            <a:ext cx="427701" cy="461706"/>
            <a:chOff x="3398625" y="2806025"/>
            <a:chExt cx="521650" cy="563125"/>
          </a:xfrm>
        </p:grpSpPr>
        <p:sp>
          <p:nvSpPr>
            <p:cNvPr id="91" name="Google Shape;91;g1eecb2ed1c5_0_606"/>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1eecb2ed1c5_0_606"/>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1eecb2ed1c5_0_606"/>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3">
  <p:cSld name="TITLE_1_3">
    <p:spTree>
      <p:nvGrpSpPr>
        <p:cNvPr id="94" name="Shape 94"/>
        <p:cNvGrpSpPr/>
        <p:nvPr/>
      </p:nvGrpSpPr>
      <p:grpSpPr>
        <a:xfrm>
          <a:off x="0" y="0"/>
          <a:ext cx="0" cy="0"/>
          <a:chOff x="0" y="0"/>
          <a:chExt cx="0" cy="0"/>
        </a:xfrm>
      </p:grpSpPr>
      <p:sp>
        <p:nvSpPr>
          <p:cNvPr id="95" name="Google Shape;95;g1eecb2ed1c5_0_6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96" name="Google Shape;96;g1eecb2ed1c5_0_614"/>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97" name="Google Shape;97;g1eecb2ed1c5_0_614"/>
          <p:cNvSpPr txBox="1"/>
          <p:nvPr/>
        </p:nvSpPr>
        <p:spPr>
          <a:xfrm>
            <a:off x="5983375" y="3783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98" name="Google Shape;98;g1eecb2ed1c5_0_614"/>
          <p:cNvGrpSpPr/>
          <p:nvPr/>
        </p:nvGrpSpPr>
        <p:grpSpPr>
          <a:xfrm>
            <a:off x="8482562" y="332181"/>
            <a:ext cx="427701" cy="461706"/>
            <a:chOff x="3398625" y="2806025"/>
            <a:chExt cx="521650" cy="563125"/>
          </a:xfrm>
        </p:grpSpPr>
        <p:sp>
          <p:nvSpPr>
            <p:cNvPr id="99" name="Google Shape;99;g1eecb2ed1c5_0_614"/>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1eecb2ed1c5_0_614"/>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1eecb2ed1c5_0_614"/>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g1eecb2ed1c5_0_614"/>
          <p:cNvSpPr/>
          <p:nvPr/>
        </p:nvSpPr>
        <p:spPr>
          <a:xfrm>
            <a:off x="417448" y="471300"/>
            <a:ext cx="1382938" cy="344496"/>
          </a:xfrm>
          <a:prstGeom prst="rect">
            <a:avLst/>
          </a:prstGeom>
        </p:spPr>
        <p:txBody>
          <a:bodyPr>
            <a:prstTxWarp prst="textPlain"/>
          </a:bodyPr>
          <a:lstStyle/>
          <a:p>
            <a:pPr lvl="0" algn="ctr"/>
            <a:r>
              <a:rPr b="1" i="0">
                <a:ln>
                  <a:noFill/>
                </a:ln>
                <a:solidFill>
                  <a:srgbClr val="CC00CC"/>
                </a:solidFill>
                <a:latin typeface="Sora"/>
              </a:rPr>
              <a:t>Agenda</a:t>
            </a:r>
          </a:p>
        </p:txBody>
      </p:sp>
      <p:sp>
        <p:nvSpPr>
          <p:cNvPr id="103" name="Google Shape;103;g1eecb2ed1c5_0_614"/>
          <p:cNvSpPr/>
          <p:nvPr/>
        </p:nvSpPr>
        <p:spPr>
          <a:xfrm>
            <a:off x="417450" y="887225"/>
            <a:ext cx="612537" cy="173578"/>
          </a:xfrm>
          <a:prstGeom prst="rect">
            <a:avLst/>
          </a:prstGeom>
        </p:spPr>
        <p:txBody>
          <a:bodyPr>
            <a:prstTxWarp prst="textPlain"/>
          </a:bodyPr>
          <a:lstStyle/>
          <a:p>
            <a:pPr lvl="0" algn="ctr"/>
            <a:r>
              <a:rPr b="0" i="0">
                <a:ln>
                  <a:noFill/>
                </a:ln>
                <a:solidFill>
                  <a:srgbClr val="004987"/>
                </a:solidFill>
                <a:latin typeface="Sora"/>
              </a:rPr>
              <a:t>del día</a:t>
            </a:r>
          </a:p>
        </p:txBody>
      </p:sp>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2">
  <p:cSld name="TITLE_1_2">
    <p:spTree>
      <p:nvGrpSpPr>
        <p:cNvPr id="104" name="Shape 104"/>
        <p:cNvGrpSpPr/>
        <p:nvPr/>
      </p:nvGrpSpPr>
      <p:grpSpPr>
        <a:xfrm>
          <a:off x="0" y="0"/>
          <a:ext cx="0" cy="0"/>
          <a:chOff x="0" y="0"/>
          <a:chExt cx="0" cy="0"/>
        </a:xfrm>
      </p:grpSpPr>
      <p:sp>
        <p:nvSpPr>
          <p:cNvPr id="105" name="Google Shape;105;g1eecb2ed1c5_0_6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6" name="Google Shape;106;g1eecb2ed1c5_0_624"/>
          <p:cNvSpPr txBox="1"/>
          <p:nvPr>
            <p:ph type="title"/>
          </p:nvPr>
        </p:nvSpPr>
        <p:spPr>
          <a:xfrm>
            <a:off x="311700" y="200475"/>
            <a:ext cx="5613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p:txBody>
      </p:sp>
      <p:pic>
        <p:nvPicPr>
          <p:cNvPr id="107" name="Google Shape;107;g1eecb2ed1c5_0_624"/>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08" name="Google Shape;108;g1eecb2ed1c5_0_624"/>
          <p:cNvSpPr/>
          <p:nvPr/>
        </p:nvSpPr>
        <p:spPr>
          <a:xfrm>
            <a:off x="8270200" y="299850"/>
            <a:ext cx="600000" cy="600000"/>
          </a:xfrm>
          <a:prstGeom prst="ellipse">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1eecb2ed1c5_0_624"/>
          <p:cNvSpPr/>
          <p:nvPr/>
        </p:nvSpPr>
        <p:spPr>
          <a:xfrm>
            <a:off x="7603450" y="299850"/>
            <a:ext cx="600000" cy="600000"/>
          </a:xfrm>
          <a:prstGeom prst="ellipse">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eecb2ed1c5_0_624"/>
          <p:cNvSpPr/>
          <p:nvPr/>
        </p:nvSpPr>
        <p:spPr>
          <a:xfrm>
            <a:off x="6936700" y="299850"/>
            <a:ext cx="600000" cy="600000"/>
          </a:xfrm>
          <a:prstGeom prst="ellipse">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g1eecb2ed1c5_0_624"/>
          <p:cNvGrpSpPr/>
          <p:nvPr/>
        </p:nvGrpSpPr>
        <p:grpSpPr>
          <a:xfrm>
            <a:off x="7071503" y="423208"/>
            <a:ext cx="330394" cy="353291"/>
            <a:chOff x="729025" y="4159875"/>
            <a:chExt cx="624800" cy="668100"/>
          </a:xfrm>
        </p:grpSpPr>
        <p:sp>
          <p:nvSpPr>
            <p:cNvPr id="112" name="Google Shape;112;g1eecb2ed1c5_0_624"/>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eecb2ed1c5_0_624"/>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1eecb2ed1c5_0_624"/>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1eecb2ed1c5_0_624"/>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eecb2ed1c5_0_624"/>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eecb2ed1c5_0_624"/>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g1eecb2ed1c5_0_624"/>
          <p:cNvGrpSpPr/>
          <p:nvPr/>
        </p:nvGrpSpPr>
        <p:grpSpPr>
          <a:xfrm>
            <a:off x="7756172" y="403067"/>
            <a:ext cx="294560" cy="393571"/>
            <a:chOff x="3636450" y="4208100"/>
            <a:chExt cx="444350" cy="593800"/>
          </a:xfrm>
        </p:grpSpPr>
        <p:sp>
          <p:nvSpPr>
            <p:cNvPr id="119" name="Google Shape;119;g1eecb2ed1c5_0_624"/>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eecb2ed1c5_0_624"/>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eecb2ed1c5_0_624"/>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eecb2ed1c5_0_624"/>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g1eecb2ed1c5_0_624"/>
          <p:cNvGrpSpPr/>
          <p:nvPr/>
        </p:nvGrpSpPr>
        <p:grpSpPr>
          <a:xfrm>
            <a:off x="8365411" y="433251"/>
            <a:ext cx="409597" cy="333178"/>
            <a:chOff x="2470650" y="2582625"/>
            <a:chExt cx="700525" cy="569925"/>
          </a:xfrm>
        </p:grpSpPr>
        <p:sp>
          <p:nvSpPr>
            <p:cNvPr id="124" name="Google Shape;124;g1eecb2ed1c5_0_624"/>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1eecb2ed1c5_0_624"/>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1eecb2ed1c5_0_624"/>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eecb2ed1c5_0_624"/>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eecb2ed1c5_0_624"/>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eecb2ed1c5_0_624"/>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eecb2ed1c5_0_624"/>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1eecb2ed1c5_0_624"/>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2 1">
  <p:cSld name="TITLE_1_2_1">
    <p:spTree>
      <p:nvGrpSpPr>
        <p:cNvPr id="132" name="Shape 132"/>
        <p:cNvGrpSpPr/>
        <p:nvPr/>
      </p:nvGrpSpPr>
      <p:grpSpPr>
        <a:xfrm>
          <a:off x="0" y="0"/>
          <a:ext cx="0" cy="0"/>
          <a:chOff x="0" y="0"/>
          <a:chExt cx="0" cy="0"/>
        </a:xfrm>
      </p:grpSpPr>
      <p:sp>
        <p:nvSpPr>
          <p:cNvPr id="133" name="Google Shape;133;g1eecb2ed1c5_0_6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34" name="Google Shape;134;g1eecb2ed1c5_0_652"/>
          <p:cNvSpPr txBox="1"/>
          <p:nvPr>
            <p:ph type="title"/>
          </p:nvPr>
        </p:nvSpPr>
        <p:spPr>
          <a:xfrm>
            <a:off x="311700" y="200475"/>
            <a:ext cx="5613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4987"/>
              </a:buClr>
              <a:buSzPts val="3000"/>
              <a:buNone/>
              <a:defRPr sz="3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p:txBody>
      </p:sp>
      <p:pic>
        <p:nvPicPr>
          <p:cNvPr id="135" name="Google Shape;135;g1eecb2ed1c5_0_652"/>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36" name="Google Shape;136;g1eecb2ed1c5_0_652"/>
          <p:cNvSpPr/>
          <p:nvPr/>
        </p:nvSpPr>
        <p:spPr>
          <a:xfrm rot="5400000">
            <a:off x="8270200" y="299850"/>
            <a:ext cx="600000" cy="600000"/>
          </a:xfrm>
          <a:prstGeom prst="ellipse">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eecb2ed1c5_0_652"/>
          <p:cNvSpPr/>
          <p:nvPr/>
        </p:nvSpPr>
        <p:spPr>
          <a:xfrm>
            <a:off x="7603450" y="299850"/>
            <a:ext cx="600000" cy="600000"/>
          </a:xfrm>
          <a:prstGeom prst="ellipse">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eecb2ed1c5_0_652"/>
          <p:cNvSpPr/>
          <p:nvPr/>
        </p:nvSpPr>
        <p:spPr>
          <a:xfrm>
            <a:off x="6936700" y="299850"/>
            <a:ext cx="600000" cy="600000"/>
          </a:xfrm>
          <a:prstGeom prst="ellipse">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g1eecb2ed1c5_0_652"/>
          <p:cNvGrpSpPr/>
          <p:nvPr/>
        </p:nvGrpSpPr>
        <p:grpSpPr>
          <a:xfrm>
            <a:off x="7071503" y="423208"/>
            <a:ext cx="330394" cy="353291"/>
            <a:chOff x="729025" y="4159875"/>
            <a:chExt cx="624800" cy="668100"/>
          </a:xfrm>
        </p:grpSpPr>
        <p:sp>
          <p:nvSpPr>
            <p:cNvPr id="140" name="Google Shape;140;g1eecb2ed1c5_0_652"/>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eecb2ed1c5_0_652"/>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eecb2ed1c5_0_652"/>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eecb2ed1c5_0_652"/>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eecb2ed1c5_0_652"/>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eecb2ed1c5_0_652"/>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g1eecb2ed1c5_0_652"/>
          <p:cNvGrpSpPr/>
          <p:nvPr/>
        </p:nvGrpSpPr>
        <p:grpSpPr>
          <a:xfrm>
            <a:off x="7756172" y="403067"/>
            <a:ext cx="294560" cy="393571"/>
            <a:chOff x="3636450" y="4208100"/>
            <a:chExt cx="444350" cy="593800"/>
          </a:xfrm>
        </p:grpSpPr>
        <p:sp>
          <p:nvSpPr>
            <p:cNvPr id="147" name="Google Shape;147;g1eecb2ed1c5_0_652"/>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eecb2ed1c5_0_652"/>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1eecb2ed1c5_0_652"/>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eecb2ed1c5_0_652"/>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g1eecb2ed1c5_0_652"/>
          <p:cNvSpPr/>
          <p:nvPr/>
        </p:nvSpPr>
        <p:spPr>
          <a:xfrm>
            <a:off x="6269950" y="299850"/>
            <a:ext cx="600000" cy="600000"/>
          </a:xfrm>
          <a:prstGeom prst="ellipse">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g1eecb2ed1c5_0_652"/>
          <p:cNvGrpSpPr/>
          <p:nvPr/>
        </p:nvGrpSpPr>
        <p:grpSpPr>
          <a:xfrm>
            <a:off x="6404741" y="385413"/>
            <a:ext cx="330420" cy="428859"/>
            <a:chOff x="2212100" y="4204750"/>
            <a:chExt cx="478800" cy="621625"/>
          </a:xfrm>
        </p:grpSpPr>
        <p:sp>
          <p:nvSpPr>
            <p:cNvPr id="153" name="Google Shape;153;g1eecb2ed1c5_0_652"/>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1eecb2ed1c5_0_652"/>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1eecb2ed1c5_0_652"/>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eecb2ed1c5_0_652"/>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eecb2ed1c5_0_652"/>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g1eecb2ed1c5_0_652"/>
          <p:cNvGrpSpPr/>
          <p:nvPr/>
        </p:nvGrpSpPr>
        <p:grpSpPr>
          <a:xfrm>
            <a:off x="8388513" y="463446"/>
            <a:ext cx="363360" cy="333196"/>
            <a:chOff x="7334172" y="2286237"/>
            <a:chExt cx="720238" cy="660317"/>
          </a:xfrm>
        </p:grpSpPr>
        <p:grpSp>
          <p:nvGrpSpPr>
            <p:cNvPr id="159" name="Google Shape;159;g1eecb2ed1c5_0_652"/>
            <p:cNvGrpSpPr/>
            <p:nvPr/>
          </p:nvGrpSpPr>
          <p:grpSpPr>
            <a:xfrm>
              <a:off x="7515950" y="2384088"/>
              <a:ext cx="356682" cy="285314"/>
              <a:chOff x="7054764" y="3783839"/>
              <a:chExt cx="230028" cy="184002"/>
            </a:xfrm>
          </p:grpSpPr>
          <p:sp>
            <p:nvSpPr>
              <p:cNvPr id="160" name="Google Shape;160;g1eecb2ed1c5_0_652"/>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eecb2ed1c5_0_652"/>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eecb2ed1c5_0_652"/>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eecb2ed1c5_0_652"/>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1eecb2ed1c5_0_652"/>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g1eecb2ed1c5_0_652"/>
            <p:cNvGrpSpPr/>
            <p:nvPr/>
          </p:nvGrpSpPr>
          <p:grpSpPr>
            <a:xfrm>
              <a:off x="7334172" y="2286237"/>
              <a:ext cx="720238" cy="660317"/>
              <a:chOff x="7008943" y="818158"/>
              <a:chExt cx="275848" cy="252888"/>
            </a:xfrm>
          </p:grpSpPr>
          <p:sp>
            <p:nvSpPr>
              <p:cNvPr id="166" name="Google Shape;166;g1eecb2ed1c5_0_652"/>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eecb2ed1c5_0_652"/>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eecb2ed1c5_0_652"/>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eecb2ed1c5_0_652"/>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extLst>
    <p:ext uri="{DCECCB84-F9BA-43D5-87BE-67443E8EF086}">
      <p15:sldGuideLst>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solidFill>
          <a:schemeClr val="dk1"/>
        </a:solidFill>
      </p:bgPr>
    </p:bg>
    <p:spTree>
      <p:nvGrpSpPr>
        <p:cNvPr id="170" name="Shape 170"/>
        <p:cNvGrpSpPr/>
        <p:nvPr/>
      </p:nvGrpSpPr>
      <p:grpSpPr>
        <a:xfrm>
          <a:off x="0" y="0"/>
          <a:ext cx="0" cy="0"/>
          <a:chOff x="0" y="0"/>
          <a:chExt cx="0" cy="0"/>
        </a:xfrm>
      </p:grpSpPr>
      <p:pic>
        <p:nvPicPr>
          <p:cNvPr id="171" name="Google Shape;171;g1eecb2ed1c5_0_690"/>
          <p:cNvPicPr preferRelativeResize="0"/>
          <p:nvPr/>
        </p:nvPicPr>
        <p:blipFill rotWithShape="1">
          <a:blip r:embed="rId2">
            <a:alphaModFix amt="81000"/>
          </a:blip>
          <a:srcRect b="0" l="0" r="0" t="11863"/>
          <a:stretch/>
        </p:blipFill>
        <p:spPr>
          <a:xfrm>
            <a:off x="0" y="0"/>
            <a:ext cx="9144001" cy="5151800"/>
          </a:xfrm>
          <a:prstGeom prst="rect">
            <a:avLst/>
          </a:prstGeom>
          <a:noFill/>
          <a:ln>
            <a:noFill/>
          </a:ln>
        </p:spPr>
      </p:pic>
      <p:sp>
        <p:nvSpPr>
          <p:cNvPr id="172" name="Google Shape;172;g1eecb2ed1c5_0_690"/>
          <p:cNvSpPr/>
          <p:nvPr/>
        </p:nvSpPr>
        <p:spPr>
          <a:xfrm>
            <a:off x="150" y="-5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1eecb2ed1c5_0_690"/>
          <p:cNvSpPr/>
          <p:nvPr/>
        </p:nvSpPr>
        <p:spPr>
          <a:xfrm>
            <a:off x="-5206175" y="-1664675"/>
            <a:ext cx="8984400" cy="8984700"/>
          </a:xfrm>
          <a:prstGeom prst="ellipse">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 name="Google Shape;174;g1eecb2ed1c5_0_690"/>
          <p:cNvSpPr txBox="1"/>
          <p:nvPr/>
        </p:nvSpPr>
        <p:spPr>
          <a:xfrm>
            <a:off x="4212996" y="2165125"/>
            <a:ext cx="4169100" cy="1477500"/>
          </a:xfrm>
          <a:prstGeom prst="rect">
            <a:avLst/>
          </a:prstGeom>
          <a:noFill/>
          <a:ln>
            <a:noFill/>
          </a:ln>
        </p:spPr>
        <p:txBody>
          <a:bodyPr anchorCtr="0" anchor="t" bIns="121900" lIns="121900" spcFirstLastPara="1" rIns="121900" wrap="square" tIns="121900">
            <a:spAutoFit/>
          </a:bodyPr>
          <a:lstStyle/>
          <a:p>
            <a:pPr indent="0" lvl="0" marL="0" marR="0" rtl="0" algn="l">
              <a:lnSpc>
                <a:spcPct val="80000"/>
              </a:lnSpc>
              <a:spcBef>
                <a:spcPts val="0"/>
              </a:spcBef>
              <a:spcAft>
                <a:spcPts val="0"/>
              </a:spcAft>
              <a:buClr>
                <a:srgbClr val="000000"/>
              </a:buClr>
              <a:buSzPts val="6000"/>
              <a:buFont typeface="Arial"/>
              <a:buNone/>
            </a:pPr>
            <a:r>
              <a:rPr b="1" i="0" lang="es" sz="5000" u="none" cap="none" strike="noStrike">
                <a:solidFill>
                  <a:srgbClr val="FFFFFF"/>
                </a:solidFill>
                <a:latin typeface="Sora"/>
                <a:ea typeface="Sora"/>
                <a:cs typeface="Sora"/>
                <a:sym typeface="Sora"/>
              </a:rPr>
              <a:t>Ponte </a:t>
            </a:r>
            <a:endParaRPr b="1" i="0" sz="5000" u="none" cap="none" strike="noStrike">
              <a:solidFill>
                <a:srgbClr val="FFFFFF"/>
              </a:solidFill>
              <a:latin typeface="Sora"/>
              <a:ea typeface="Sora"/>
              <a:cs typeface="Sora"/>
              <a:sym typeface="Sora"/>
            </a:endParaRPr>
          </a:p>
          <a:p>
            <a:pPr indent="0" lvl="0" marL="0" marR="0" rtl="0" algn="l">
              <a:lnSpc>
                <a:spcPct val="80000"/>
              </a:lnSpc>
              <a:spcBef>
                <a:spcPts val="0"/>
              </a:spcBef>
              <a:spcAft>
                <a:spcPts val="0"/>
              </a:spcAft>
              <a:buClr>
                <a:srgbClr val="000000"/>
              </a:buClr>
              <a:buSzPts val="6000"/>
              <a:buFont typeface="Arial"/>
              <a:buNone/>
            </a:pPr>
            <a:r>
              <a:rPr i="0" lang="es" sz="5000" u="none" cap="none" strike="noStrike">
                <a:solidFill>
                  <a:srgbClr val="FFFFFF"/>
                </a:solidFill>
                <a:latin typeface="Sora"/>
                <a:ea typeface="Sora"/>
                <a:cs typeface="Sora"/>
                <a:sym typeface="Sora"/>
              </a:rPr>
              <a:t>a </a:t>
            </a:r>
            <a:r>
              <a:rPr i="0" lang="es" sz="5000" u="none" cap="none" strike="noStrike">
                <a:solidFill>
                  <a:srgbClr val="CC00CC"/>
                </a:solidFill>
                <a:latin typeface="Sora"/>
                <a:ea typeface="Sora"/>
                <a:cs typeface="Sora"/>
                <a:sym typeface="Sora"/>
              </a:rPr>
              <a:t>prueba</a:t>
            </a:r>
            <a:endParaRPr i="0" sz="5000" u="none" cap="none" strike="noStrike">
              <a:solidFill>
                <a:srgbClr val="CC00CC"/>
              </a:solidFill>
              <a:latin typeface="Sora"/>
              <a:ea typeface="Sora"/>
              <a:cs typeface="Sora"/>
              <a:sym typeface="Sora"/>
            </a:endParaRPr>
          </a:p>
        </p:txBody>
      </p:sp>
      <p:sp>
        <p:nvSpPr>
          <p:cNvPr id="175" name="Google Shape;175;g1eecb2ed1c5_0_690"/>
          <p:cNvSpPr/>
          <p:nvPr/>
        </p:nvSpPr>
        <p:spPr>
          <a:xfrm>
            <a:off x="8870200" y="-42375"/>
            <a:ext cx="284100" cy="59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g1eecb2ed1c5_0_690"/>
          <p:cNvPicPr preferRelativeResize="0"/>
          <p:nvPr/>
        </p:nvPicPr>
        <p:blipFill>
          <a:blip r:embed="rId3">
            <a:alphaModFix/>
          </a:blip>
          <a:stretch>
            <a:fillRect/>
          </a:stretch>
        </p:blipFill>
        <p:spPr>
          <a:xfrm>
            <a:off x="7670200" y="4549421"/>
            <a:ext cx="1123799" cy="310578"/>
          </a:xfrm>
          <a:prstGeom prst="rect">
            <a:avLst/>
          </a:prstGeom>
          <a:noFill/>
          <a:ln>
            <a:noFill/>
          </a:ln>
        </p:spPr>
      </p:pic>
      <p:sp>
        <p:nvSpPr>
          <p:cNvPr id="177" name="Google Shape;177;g1eecb2ed1c5_0_690"/>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chemeClr val="lt1"/>
                </a:solidFill>
                <a:latin typeface="Sora SemiBold"/>
                <a:ea typeface="Sora SemiBold"/>
                <a:cs typeface="Sora SemiBold"/>
                <a:sym typeface="Sora SemiBold"/>
              </a:rPr>
              <a:t>Ciencia de Datos y AI</a:t>
            </a:r>
            <a:endParaRPr b="0" i="1" sz="1200" u="none" cap="none" strike="noStrike">
              <a:solidFill>
                <a:schemeClr val="lt1"/>
              </a:solidFill>
              <a:latin typeface="Sora SemiBold"/>
              <a:ea typeface="Sora SemiBold"/>
              <a:cs typeface="Sora SemiBold"/>
              <a:sym typeface="Sora SemiBold"/>
            </a:endParaRPr>
          </a:p>
        </p:txBody>
      </p:sp>
      <p:grpSp>
        <p:nvGrpSpPr>
          <p:cNvPr id="178" name="Google Shape;178;g1eecb2ed1c5_0_690"/>
          <p:cNvGrpSpPr/>
          <p:nvPr/>
        </p:nvGrpSpPr>
        <p:grpSpPr>
          <a:xfrm>
            <a:off x="8482562" y="255981"/>
            <a:ext cx="427701" cy="461706"/>
            <a:chOff x="3398625" y="2806025"/>
            <a:chExt cx="521650" cy="563125"/>
          </a:xfrm>
        </p:grpSpPr>
        <p:sp>
          <p:nvSpPr>
            <p:cNvPr id="179" name="Google Shape;179;g1eecb2ed1c5_0_690"/>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eecb2ed1c5_0_690"/>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eecb2ed1c5_0_690"/>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179">
          <p15:clr>
            <a:srgbClr val="FA7B17"/>
          </p15:clr>
        </p15:guide>
        <p15:guide id="2" pos="5588">
          <p15:clr>
            <a:srgbClr val="FA7B17"/>
          </p15:clr>
        </p15:guide>
        <p15:guide id="3" orient="horz" pos="16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1">
  <p:cSld name="CUSTOM_2_1">
    <p:bg>
      <p:bgPr>
        <a:solidFill>
          <a:srgbClr val="ADCF07"/>
        </a:solidFill>
      </p:bgPr>
    </p:bg>
    <p:spTree>
      <p:nvGrpSpPr>
        <p:cNvPr id="182" name="Shape 182"/>
        <p:cNvGrpSpPr/>
        <p:nvPr/>
      </p:nvGrpSpPr>
      <p:grpSpPr>
        <a:xfrm>
          <a:off x="0" y="0"/>
          <a:ext cx="0" cy="0"/>
          <a:chOff x="0" y="0"/>
          <a:chExt cx="0" cy="0"/>
        </a:xfrm>
      </p:grpSpPr>
      <p:sp>
        <p:nvSpPr>
          <p:cNvPr id="183" name="Google Shape;183;g1eecb2ed1c5_0_702"/>
          <p:cNvSpPr/>
          <p:nvPr/>
        </p:nvSpPr>
        <p:spPr>
          <a:xfrm>
            <a:off x="-524025" y="1193098"/>
            <a:ext cx="10786200" cy="99702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eecb2ed1c5_0_702"/>
          <p:cNvSpPr/>
          <p:nvPr/>
        </p:nvSpPr>
        <p:spPr>
          <a:xfrm>
            <a:off x="-6214200" y="-4674302"/>
            <a:ext cx="10786200" cy="9970200"/>
          </a:xfrm>
          <a:prstGeom prst="ellipse">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1eecb2ed1c5_0_702"/>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chemeClr val="lt1"/>
                </a:solidFill>
                <a:latin typeface="Sora SemiBold"/>
                <a:ea typeface="Sora SemiBold"/>
                <a:cs typeface="Sora SemiBold"/>
                <a:sym typeface="Sora SemiBold"/>
              </a:rPr>
              <a:t>Ciencia de Datos y AI</a:t>
            </a:r>
            <a:endParaRPr b="0" i="1" sz="1200" u="none" cap="none" strike="noStrike">
              <a:solidFill>
                <a:schemeClr val="lt1"/>
              </a:solidFill>
              <a:latin typeface="Sora SemiBold"/>
              <a:ea typeface="Sora SemiBold"/>
              <a:cs typeface="Sora SemiBold"/>
              <a:sym typeface="Sora SemiBold"/>
            </a:endParaRPr>
          </a:p>
        </p:txBody>
      </p:sp>
      <p:grpSp>
        <p:nvGrpSpPr>
          <p:cNvPr id="186" name="Google Shape;186;g1eecb2ed1c5_0_702"/>
          <p:cNvGrpSpPr/>
          <p:nvPr/>
        </p:nvGrpSpPr>
        <p:grpSpPr>
          <a:xfrm>
            <a:off x="8482562" y="255981"/>
            <a:ext cx="427701" cy="461706"/>
            <a:chOff x="3398625" y="2806025"/>
            <a:chExt cx="521650" cy="563125"/>
          </a:xfrm>
        </p:grpSpPr>
        <p:sp>
          <p:nvSpPr>
            <p:cNvPr id="187" name="Google Shape;187;g1eecb2ed1c5_0_702"/>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eecb2ed1c5_0_702"/>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1eecb2ed1c5_0_702"/>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g1eecb2ed1c5_0_702"/>
          <p:cNvSpPr/>
          <p:nvPr/>
        </p:nvSpPr>
        <p:spPr>
          <a:xfrm>
            <a:off x="1698788" y="1365674"/>
            <a:ext cx="1942200" cy="3090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g1eecb2ed1c5_0_702"/>
          <p:cNvPicPr preferRelativeResize="0"/>
          <p:nvPr/>
        </p:nvPicPr>
        <p:blipFill rotWithShape="1">
          <a:blip r:embed="rId2">
            <a:alphaModFix/>
          </a:blip>
          <a:srcRect b="7229" l="41911" r="37183" t="30554"/>
          <a:stretch/>
        </p:blipFill>
        <p:spPr>
          <a:xfrm>
            <a:off x="1712372" y="1365428"/>
            <a:ext cx="1942200" cy="3090000"/>
          </a:xfrm>
          <a:prstGeom prst="roundRect">
            <a:avLst>
              <a:gd fmla="val 50000" name="adj"/>
            </a:avLst>
          </a:prstGeom>
          <a:noFill/>
          <a:ln>
            <a:noFill/>
          </a:ln>
        </p:spPr>
      </p:pic>
      <p:pic>
        <p:nvPicPr>
          <p:cNvPr id="192" name="Google Shape;192;g1eecb2ed1c5_0_702"/>
          <p:cNvPicPr preferRelativeResize="0"/>
          <p:nvPr/>
        </p:nvPicPr>
        <p:blipFill rotWithShape="1">
          <a:blip r:embed="rId2">
            <a:alphaModFix/>
          </a:blip>
          <a:srcRect b="15742" l="37810" r="32151" t="12961"/>
          <a:stretch/>
        </p:blipFill>
        <p:spPr>
          <a:xfrm>
            <a:off x="1337400" y="475950"/>
            <a:ext cx="2790451" cy="3540650"/>
          </a:xfrm>
          <a:prstGeom prst="rect">
            <a:avLst/>
          </a:prstGeom>
          <a:noFill/>
          <a:ln>
            <a:noFill/>
          </a:ln>
        </p:spPr>
      </p:pic>
      <p:sp>
        <p:nvSpPr>
          <p:cNvPr id="193" name="Google Shape;193;g1eecb2ed1c5_0_702"/>
          <p:cNvSpPr txBox="1"/>
          <p:nvPr/>
        </p:nvSpPr>
        <p:spPr>
          <a:xfrm>
            <a:off x="4381500" y="261240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4000">
                <a:solidFill>
                  <a:srgbClr val="FFFFFF"/>
                </a:solidFill>
                <a:latin typeface="Sora ExtraBold"/>
                <a:ea typeface="Sora ExtraBold"/>
                <a:cs typeface="Sora ExtraBold"/>
                <a:sym typeface="Sora ExtraBold"/>
              </a:rPr>
              <a:t>¿DUDAS?</a:t>
            </a:r>
            <a:endParaRPr sz="4000">
              <a:solidFill>
                <a:srgbClr val="FFFFFF"/>
              </a:solidFill>
              <a:latin typeface="Sora ExtraBold"/>
              <a:ea typeface="Sora ExtraBold"/>
              <a:cs typeface="Sora ExtraBold"/>
              <a:sym typeface="Sora ExtraBold"/>
            </a:endParaRPr>
          </a:p>
        </p:txBody>
      </p:sp>
      <p:pic>
        <p:nvPicPr>
          <p:cNvPr id="194" name="Google Shape;194;g1eecb2ed1c5_0_702"/>
          <p:cNvPicPr preferRelativeResize="0"/>
          <p:nvPr/>
        </p:nvPicPr>
        <p:blipFill>
          <a:blip r:embed="rId3">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p15:guide id="1" pos="179">
          <p15:clr>
            <a:srgbClr val="FA7B17"/>
          </p15:clr>
        </p15:guide>
        <p15:guide id="2" pos="5588">
          <p15:clr>
            <a:srgbClr val="FA7B17"/>
          </p15:clr>
        </p15:guide>
        <p15:guide id="3" orient="horz" pos="162">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1 1">
  <p:cSld name="CUSTOM_2_1_1">
    <p:bg>
      <p:bgPr>
        <a:solidFill>
          <a:schemeClr val="lt1"/>
        </a:solidFill>
      </p:bgPr>
    </p:bg>
    <p:spTree>
      <p:nvGrpSpPr>
        <p:cNvPr id="195" name="Shape 195"/>
        <p:cNvGrpSpPr/>
        <p:nvPr/>
      </p:nvGrpSpPr>
      <p:grpSpPr>
        <a:xfrm>
          <a:off x="0" y="0"/>
          <a:ext cx="0" cy="0"/>
          <a:chOff x="0" y="0"/>
          <a:chExt cx="0" cy="0"/>
        </a:xfrm>
      </p:grpSpPr>
      <p:sp>
        <p:nvSpPr>
          <p:cNvPr id="196" name="Google Shape;196;g1eecb2ed1c5_0_715"/>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CC00CC"/>
                </a:solidFill>
                <a:latin typeface="Sora SemiBold"/>
                <a:ea typeface="Sora SemiBold"/>
                <a:cs typeface="Sora SemiBold"/>
                <a:sym typeface="Sora SemiBold"/>
              </a:rPr>
              <a:t>Ciencia de Datos y AI</a:t>
            </a:r>
            <a:endParaRPr b="0" i="1" sz="1200" u="none" cap="none" strike="noStrike">
              <a:solidFill>
                <a:srgbClr val="CC00CC"/>
              </a:solidFill>
              <a:latin typeface="Sora SemiBold"/>
              <a:ea typeface="Sora SemiBold"/>
              <a:cs typeface="Sora SemiBold"/>
              <a:sym typeface="Sora SemiBold"/>
            </a:endParaRPr>
          </a:p>
        </p:txBody>
      </p:sp>
      <p:grpSp>
        <p:nvGrpSpPr>
          <p:cNvPr id="197" name="Google Shape;197;g1eecb2ed1c5_0_715"/>
          <p:cNvGrpSpPr/>
          <p:nvPr/>
        </p:nvGrpSpPr>
        <p:grpSpPr>
          <a:xfrm>
            <a:off x="8482562" y="255981"/>
            <a:ext cx="427701" cy="461706"/>
            <a:chOff x="3398625" y="2806025"/>
            <a:chExt cx="521650" cy="563125"/>
          </a:xfrm>
        </p:grpSpPr>
        <p:sp>
          <p:nvSpPr>
            <p:cNvPr id="198" name="Google Shape;198;g1eecb2ed1c5_0_715"/>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eecb2ed1c5_0_715"/>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eecb2ed1c5_0_715"/>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g1eecb2ed1c5_0_715"/>
          <p:cNvSpPr/>
          <p:nvPr/>
        </p:nvSpPr>
        <p:spPr>
          <a:xfrm>
            <a:off x="-2840427" y="-1134864"/>
            <a:ext cx="6671400" cy="66714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202" name="Google Shape;202;g1eecb2ed1c5_0_715"/>
          <p:cNvPicPr preferRelativeResize="0"/>
          <p:nvPr/>
        </p:nvPicPr>
        <p:blipFill rotWithShape="1">
          <a:blip r:embed="rId2">
            <a:alphaModFix/>
          </a:blip>
          <a:srcRect b="13133" l="15682" r="10793" t="14387"/>
          <a:stretch/>
        </p:blipFill>
        <p:spPr>
          <a:xfrm rot="-1182083">
            <a:off x="555865" y="561116"/>
            <a:ext cx="4016441" cy="3959568"/>
          </a:xfrm>
          <a:prstGeom prst="rect">
            <a:avLst/>
          </a:prstGeom>
          <a:noFill/>
          <a:ln>
            <a:noFill/>
          </a:ln>
        </p:spPr>
      </p:pic>
      <p:sp>
        <p:nvSpPr>
          <p:cNvPr id="203" name="Google Shape;203;g1eecb2ed1c5_0_715"/>
          <p:cNvSpPr txBox="1"/>
          <p:nvPr/>
        </p:nvSpPr>
        <p:spPr>
          <a:xfrm>
            <a:off x="5015897" y="1948514"/>
            <a:ext cx="3633300" cy="1246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4124BB"/>
              </a:buClr>
              <a:buSzPts val="7200"/>
              <a:buFont typeface="Sora"/>
              <a:buNone/>
            </a:pPr>
            <a:r>
              <a:rPr b="1" i="0" lang="es" sz="7200" u="none" cap="none" strike="noStrike">
                <a:solidFill>
                  <a:srgbClr val="162031"/>
                </a:solidFill>
                <a:latin typeface="Sora"/>
                <a:ea typeface="Sora"/>
                <a:cs typeface="Sora"/>
                <a:sym typeface="Sora"/>
              </a:rPr>
              <a:t>Break</a:t>
            </a:r>
            <a:endParaRPr b="1" i="0" sz="7200" u="none" cap="none" strike="noStrike">
              <a:solidFill>
                <a:srgbClr val="162031"/>
              </a:solidFill>
              <a:latin typeface="Sora"/>
              <a:ea typeface="Sora"/>
              <a:cs typeface="Sora"/>
              <a:sym typeface="Sora"/>
            </a:endParaRPr>
          </a:p>
        </p:txBody>
      </p:sp>
      <p:pic>
        <p:nvPicPr>
          <p:cNvPr id="204" name="Google Shape;204;g1eecb2ed1c5_0_715"/>
          <p:cNvPicPr preferRelativeResize="0"/>
          <p:nvPr/>
        </p:nvPicPr>
        <p:blipFill>
          <a:blip r:embed="rId3">
            <a:alphaModFix/>
          </a:blip>
          <a:stretch>
            <a:fillRect/>
          </a:stretch>
        </p:blipFill>
        <p:spPr>
          <a:xfrm>
            <a:off x="7664675" y="4505663"/>
            <a:ext cx="1205524" cy="333187"/>
          </a:xfrm>
          <a:prstGeom prst="rect">
            <a:avLst/>
          </a:prstGeom>
          <a:noFill/>
          <a:ln>
            <a:noFill/>
          </a:ln>
        </p:spPr>
      </p:pic>
      <p:sp>
        <p:nvSpPr>
          <p:cNvPr id="205" name="Google Shape;205;g1eecb2ed1c5_0_715"/>
          <p:cNvSpPr txBox="1"/>
          <p:nvPr>
            <p:ph type="title"/>
          </p:nvPr>
        </p:nvSpPr>
        <p:spPr>
          <a:xfrm>
            <a:off x="5093250" y="2926625"/>
            <a:ext cx="2755200" cy="36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CC00CC"/>
              </a:buClr>
              <a:buSzPts val="1400"/>
              <a:buFont typeface="Work Sans Medium"/>
              <a:buNone/>
              <a:defRPr b="0" sz="14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1200"/>
              <a:buFont typeface="Work Sans Medium"/>
              <a:buNone/>
              <a:defRPr b="0" sz="1200">
                <a:solidFill>
                  <a:srgbClr val="CC00CC"/>
                </a:solidFill>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179">
          <p15:clr>
            <a:srgbClr val="FA7B17"/>
          </p15:clr>
        </p15:guide>
        <p15:guide id="2" pos="5588">
          <p15:clr>
            <a:srgbClr val="FA7B17"/>
          </p15:clr>
        </p15:guide>
        <p15:guide id="3" orient="horz" pos="162">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eecb2ed1c5_0_5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1pPr>
            <a:lvl2pPr lvl="1"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2pPr>
            <a:lvl3pPr lvl="2"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3pPr>
            <a:lvl4pPr lvl="3"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4pPr>
            <a:lvl5pPr lvl="4"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5pPr>
            <a:lvl6pPr lvl="5"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6pPr>
            <a:lvl7pPr lvl="6"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7pPr>
            <a:lvl8pPr lvl="7"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8pPr>
            <a:lvl9pPr lvl="8"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9pPr>
          </a:lstStyle>
          <a:p/>
        </p:txBody>
      </p:sp>
      <p:sp>
        <p:nvSpPr>
          <p:cNvPr id="7" name="Google Shape;7;g1eecb2ed1c5_0_5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Work Sans Medium"/>
              <a:buChar char="●"/>
              <a:defRPr sz="1800">
                <a:solidFill>
                  <a:schemeClr val="dk1"/>
                </a:solidFill>
                <a:latin typeface="Work Sans Medium"/>
                <a:ea typeface="Work Sans Medium"/>
                <a:cs typeface="Work Sans Medium"/>
                <a:sym typeface="Work Sans Medium"/>
              </a:defRPr>
            </a:lvl1pPr>
            <a:lvl2pPr indent="-317500" lvl="1" marL="914400" rtl="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2pPr>
            <a:lvl3pPr indent="-317500" lvl="2" marL="1371600" rtl="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3pPr>
            <a:lvl4pPr indent="-317500" lvl="3" marL="1828800" rtl="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4pPr>
            <a:lvl5pPr indent="-317500" lvl="4" marL="2286000" rtl="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5pPr>
            <a:lvl6pPr indent="-317500" lvl="5" marL="2743200" rtl="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6pPr>
            <a:lvl7pPr indent="-317500" lvl="6" marL="3200400" rtl="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7pPr>
            <a:lvl8pPr indent="-317500" lvl="7" marL="3657600" rtl="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8pPr>
            <a:lvl9pPr indent="-317500" lvl="8" marL="4114800" rtl="0">
              <a:lnSpc>
                <a:spcPct val="115000"/>
              </a:lnSpc>
              <a:spcBef>
                <a:spcPts val="0"/>
              </a:spcBef>
              <a:spcAft>
                <a:spcPts val="0"/>
              </a:spcAft>
              <a:buClr>
                <a:schemeClr val="dk1"/>
              </a:buClr>
              <a:buSzPts val="1400"/>
              <a:buFont typeface="Work Sans Medium"/>
              <a:buChar char="■"/>
              <a:defRPr sz="1400">
                <a:solidFill>
                  <a:schemeClr val="dk1"/>
                </a:solidFill>
                <a:latin typeface="Work Sans Medium"/>
                <a:ea typeface="Work Sans Medium"/>
                <a:cs typeface="Work Sans Medium"/>
                <a:sym typeface="Work Sans Medium"/>
              </a:defRPr>
            </a:lvl9pPr>
          </a:lstStyle>
          <a:p/>
        </p:txBody>
      </p:sp>
      <p:sp>
        <p:nvSpPr>
          <p:cNvPr id="8" name="Google Shape;8;g1eecb2ed1c5_0_5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6.png"/><Relationship Id="rId7" Type="http://schemas.openxmlformats.org/officeDocument/2006/relationships/image" Target="../media/image40.png"/><Relationship Id="rId8"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32.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67.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6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88.png"/><Relationship Id="rId7"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83.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73.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87.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86.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9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https://colab.research.google.com/drive/10bSAT6RZBK1AxMifmBv70TVv-zhoQoBG?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s://docs.google.com/spreadsheets/d/1muHS297qH0BfsASI5thANRRy2-zjeODS/edit?usp=sharing&amp;ouid=102630308014102342652&amp;rtpof=true&amp;sd=true"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91.png"/><Relationship Id="rId4" Type="http://schemas.openxmlformats.org/officeDocument/2006/relationships/image" Target="../media/image95.png"/><Relationship Id="rId5" Type="http://schemas.openxmlformats.org/officeDocument/2006/relationships/image" Target="../media/image90.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9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eecb2ed1c5_0_798"/>
          <p:cNvSpPr txBox="1"/>
          <p:nvPr>
            <p:ph type="ctrTitle"/>
          </p:nvPr>
        </p:nvSpPr>
        <p:spPr>
          <a:xfrm rot="-5400000">
            <a:off x="-360881" y="496275"/>
            <a:ext cx="1698000" cy="28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MÓDULO 1</a:t>
            </a:r>
            <a:endParaRPr/>
          </a:p>
        </p:txBody>
      </p:sp>
      <p:sp>
        <p:nvSpPr>
          <p:cNvPr id="320" name="Google Shape;320;g1eecb2ed1c5_0_798"/>
          <p:cNvSpPr txBox="1"/>
          <p:nvPr>
            <p:ph idx="2" type="ctrTitle"/>
          </p:nvPr>
        </p:nvSpPr>
        <p:spPr>
          <a:xfrm>
            <a:off x="5169200" y="2066925"/>
            <a:ext cx="2041200" cy="28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Semana 2</a:t>
            </a:r>
            <a:endParaRPr/>
          </a:p>
        </p:txBody>
      </p:sp>
      <p:sp>
        <p:nvSpPr>
          <p:cNvPr id="321" name="Google Shape;321;g1eecb2ed1c5_0_798"/>
          <p:cNvSpPr txBox="1"/>
          <p:nvPr>
            <p:ph idx="3" type="ctrTitle"/>
          </p:nvPr>
        </p:nvSpPr>
        <p:spPr>
          <a:xfrm>
            <a:off x="5169200" y="2305875"/>
            <a:ext cx="3360600" cy="28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Python para</a:t>
            </a:r>
            <a:endParaRPr/>
          </a:p>
          <a:p>
            <a:pPr indent="0" lvl="0" marL="0" rtl="0" algn="l">
              <a:spcBef>
                <a:spcPts val="0"/>
              </a:spcBef>
              <a:spcAft>
                <a:spcPts val="0"/>
              </a:spcAft>
              <a:buNone/>
            </a:pPr>
            <a:r>
              <a:rPr lang="es"/>
              <a:t>Ciencia de Datos</a:t>
            </a:r>
            <a:endParaRPr/>
          </a:p>
        </p:txBody>
      </p:sp>
      <p:sp>
        <p:nvSpPr>
          <p:cNvPr id="322" name="Google Shape;322;g1eecb2ed1c5_0_798"/>
          <p:cNvSpPr txBox="1"/>
          <p:nvPr>
            <p:ph idx="4" type="ctrTitle"/>
          </p:nvPr>
        </p:nvSpPr>
        <p:spPr>
          <a:xfrm>
            <a:off x="5169200" y="3256950"/>
            <a:ext cx="3257700" cy="28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1200"/>
              <a:t>Ciencia de Datos  e Inteligencia Artificial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30d28ebadc_0_2"/>
          <p:cNvSpPr txBox="1"/>
          <p:nvPr/>
        </p:nvSpPr>
        <p:spPr>
          <a:xfrm>
            <a:off x="1093481" y="1191713"/>
            <a:ext cx="7286400" cy="7614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lang="es" sz="1100">
                <a:solidFill>
                  <a:srgbClr val="2E333A"/>
                </a:solidFill>
                <a:latin typeface="Work Sans Medium"/>
                <a:ea typeface="Work Sans Medium"/>
                <a:cs typeface="Work Sans Medium"/>
                <a:sym typeface="Work Sans Medium"/>
              </a:rPr>
              <a:t>¿Qué es un array?</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40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Con Numpy se pueden hacer arrays de una o varias dimensiones. Los códigos siguientes son un ejemplo de cada tipo de array. </a:t>
            </a:r>
            <a:endParaRPr b="0" i="0" sz="1100" u="none" cap="none" strike="noStrike">
              <a:solidFill>
                <a:srgbClr val="2E333A"/>
              </a:solidFill>
              <a:latin typeface="Work Sans Medium"/>
              <a:ea typeface="Work Sans Medium"/>
              <a:cs typeface="Work Sans Medium"/>
              <a:sym typeface="Work Sans Medium"/>
            </a:endParaRPr>
          </a:p>
        </p:txBody>
      </p:sp>
      <p:cxnSp>
        <p:nvCxnSpPr>
          <p:cNvPr id="473" name="Google Shape;473;g130d28ebadc_0_2"/>
          <p:cNvCxnSpPr/>
          <p:nvPr/>
        </p:nvCxnSpPr>
        <p:spPr>
          <a:xfrm>
            <a:off x="1027800" y="1278788"/>
            <a:ext cx="19500" cy="768600"/>
          </a:xfrm>
          <a:prstGeom prst="straightConnector1">
            <a:avLst/>
          </a:prstGeom>
          <a:noFill/>
          <a:ln cap="flat" cmpd="sng" w="28575">
            <a:solidFill>
              <a:srgbClr val="CC00CC"/>
            </a:solidFill>
            <a:prstDash val="solid"/>
            <a:round/>
            <a:headEnd len="sm" w="sm" type="none"/>
            <a:tailEnd len="sm" w="sm" type="none"/>
          </a:ln>
        </p:spPr>
      </p:cxnSp>
      <p:pic>
        <p:nvPicPr>
          <p:cNvPr id="474" name="Google Shape;474;g130d28ebadc_0_2"/>
          <p:cNvPicPr preferRelativeResize="0"/>
          <p:nvPr/>
        </p:nvPicPr>
        <p:blipFill rotWithShape="1">
          <a:blip r:embed="rId3">
            <a:alphaModFix/>
          </a:blip>
          <a:srcRect b="60350" l="2227" r="47379" t="27081"/>
          <a:stretch/>
        </p:blipFill>
        <p:spPr>
          <a:xfrm>
            <a:off x="2020013" y="2347885"/>
            <a:ext cx="3421128" cy="479922"/>
          </a:xfrm>
          <a:prstGeom prst="rect">
            <a:avLst/>
          </a:prstGeom>
          <a:noFill/>
          <a:ln>
            <a:noFill/>
          </a:ln>
        </p:spPr>
      </p:pic>
      <p:pic>
        <p:nvPicPr>
          <p:cNvPr id="475" name="Google Shape;475;g130d28ebadc_0_2"/>
          <p:cNvPicPr preferRelativeResize="0"/>
          <p:nvPr/>
        </p:nvPicPr>
        <p:blipFill rotWithShape="1">
          <a:blip r:embed="rId4">
            <a:alphaModFix/>
          </a:blip>
          <a:srcRect b="0" l="0" r="0" t="0"/>
          <a:stretch/>
        </p:blipFill>
        <p:spPr>
          <a:xfrm>
            <a:off x="5751956" y="2456195"/>
            <a:ext cx="2093587" cy="427050"/>
          </a:xfrm>
          <a:prstGeom prst="rect">
            <a:avLst/>
          </a:prstGeom>
          <a:noFill/>
          <a:ln>
            <a:noFill/>
          </a:ln>
        </p:spPr>
      </p:pic>
      <p:sp>
        <p:nvSpPr>
          <p:cNvPr id="476" name="Google Shape;476;g130d28ebadc_0_2"/>
          <p:cNvSpPr/>
          <p:nvPr/>
        </p:nvSpPr>
        <p:spPr>
          <a:xfrm>
            <a:off x="1301767" y="2330224"/>
            <a:ext cx="515400" cy="5154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7" name="Google Shape;477;g130d28ebadc_0_2"/>
          <p:cNvSpPr txBox="1"/>
          <p:nvPr/>
        </p:nvSpPr>
        <p:spPr>
          <a:xfrm>
            <a:off x="1192181" y="2384866"/>
            <a:ext cx="734400" cy="431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900" u="none" cap="none" strike="noStrike">
                <a:solidFill>
                  <a:schemeClr val="lt1"/>
                </a:solidFill>
                <a:latin typeface="Sora"/>
                <a:ea typeface="Sora"/>
                <a:cs typeface="Sora"/>
                <a:sym typeface="Sora"/>
              </a:rPr>
              <a:t>1</a:t>
            </a:r>
            <a:endParaRPr b="1" i="0" sz="1900" u="none" cap="none" strike="noStrike">
              <a:solidFill>
                <a:schemeClr val="lt1"/>
              </a:solidFill>
              <a:latin typeface="Sora"/>
              <a:ea typeface="Sora"/>
              <a:cs typeface="Sora"/>
              <a:sym typeface="Sora"/>
            </a:endParaRPr>
          </a:p>
        </p:txBody>
      </p:sp>
      <p:sp>
        <p:nvSpPr>
          <p:cNvPr id="478" name="Google Shape;478;g130d28ebadc_0_2"/>
          <p:cNvSpPr/>
          <p:nvPr/>
        </p:nvSpPr>
        <p:spPr>
          <a:xfrm>
            <a:off x="1301804" y="3367530"/>
            <a:ext cx="515400" cy="5154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9" name="Google Shape;479;g130d28ebadc_0_2"/>
          <p:cNvSpPr txBox="1"/>
          <p:nvPr/>
        </p:nvSpPr>
        <p:spPr>
          <a:xfrm>
            <a:off x="1192219" y="3422172"/>
            <a:ext cx="734400" cy="431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900" u="none" cap="none" strike="noStrike">
                <a:solidFill>
                  <a:schemeClr val="lt1"/>
                </a:solidFill>
                <a:latin typeface="Sora"/>
                <a:ea typeface="Sora"/>
                <a:cs typeface="Sora"/>
                <a:sym typeface="Sora"/>
              </a:rPr>
              <a:t>2</a:t>
            </a:r>
            <a:endParaRPr b="1" i="0" sz="1900" u="none" cap="none" strike="noStrike">
              <a:solidFill>
                <a:schemeClr val="lt1"/>
              </a:solidFill>
              <a:latin typeface="Sora"/>
              <a:ea typeface="Sora"/>
              <a:cs typeface="Sora"/>
              <a:sym typeface="Sora"/>
            </a:endParaRPr>
          </a:p>
        </p:txBody>
      </p:sp>
      <p:pic>
        <p:nvPicPr>
          <p:cNvPr id="480" name="Google Shape;480;g130d28ebadc_0_2"/>
          <p:cNvPicPr preferRelativeResize="0"/>
          <p:nvPr/>
        </p:nvPicPr>
        <p:blipFill rotWithShape="1">
          <a:blip r:embed="rId5">
            <a:alphaModFix/>
          </a:blip>
          <a:srcRect b="0" l="0" r="0" t="0"/>
          <a:stretch/>
        </p:blipFill>
        <p:spPr>
          <a:xfrm>
            <a:off x="5751956" y="2985149"/>
            <a:ext cx="2093588" cy="965703"/>
          </a:xfrm>
          <a:prstGeom prst="rect">
            <a:avLst/>
          </a:prstGeom>
          <a:noFill/>
          <a:ln>
            <a:noFill/>
          </a:ln>
        </p:spPr>
      </p:pic>
      <p:pic>
        <p:nvPicPr>
          <p:cNvPr id="481" name="Google Shape;481;g130d28ebadc_0_2"/>
          <p:cNvPicPr preferRelativeResize="0"/>
          <p:nvPr/>
        </p:nvPicPr>
        <p:blipFill rotWithShape="1">
          <a:blip r:embed="rId6">
            <a:alphaModFix/>
          </a:blip>
          <a:srcRect b="51058" l="27922" r="25787" t="40758"/>
          <a:stretch/>
        </p:blipFill>
        <p:spPr>
          <a:xfrm>
            <a:off x="2020012" y="3387658"/>
            <a:ext cx="3627413" cy="360715"/>
          </a:xfrm>
          <a:prstGeom prst="rect">
            <a:avLst/>
          </a:prstGeom>
          <a:noFill/>
          <a:ln>
            <a:noFill/>
          </a:ln>
        </p:spPr>
      </p:pic>
      <p:sp>
        <p:nvSpPr>
          <p:cNvPr id="482" name="Google Shape;482;g130d28ebadc_0_2"/>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Arrays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130d28ebadc_0_41"/>
          <p:cNvSpPr txBox="1"/>
          <p:nvPr/>
        </p:nvSpPr>
        <p:spPr>
          <a:xfrm>
            <a:off x="1147294" y="1695535"/>
            <a:ext cx="40884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400"/>
              </a:spcAft>
              <a:buClr>
                <a:schemeClr val="dk1"/>
              </a:buClr>
              <a:buSzPts val="800"/>
              <a:buFont typeface="Arial"/>
              <a:buNone/>
            </a:pPr>
            <a:r>
              <a:rPr lang="es" sz="1100">
                <a:solidFill>
                  <a:srgbClr val="2E333A"/>
                </a:solidFill>
                <a:latin typeface="Work Sans Medium"/>
                <a:ea typeface="Work Sans Medium"/>
                <a:cs typeface="Work Sans Medium"/>
                <a:sym typeface="Work Sans Medium"/>
              </a:rPr>
              <a:t>¿A qué se refiere el término </a:t>
            </a:r>
            <a:r>
              <a:rPr b="1" lang="es" sz="1100">
                <a:solidFill>
                  <a:srgbClr val="2E333A"/>
                </a:solidFill>
                <a:latin typeface="Work Sans"/>
                <a:ea typeface="Work Sans"/>
                <a:cs typeface="Work Sans"/>
                <a:sym typeface="Work Sans"/>
              </a:rPr>
              <a:t>axis</a:t>
            </a:r>
            <a:r>
              <a:rPr lang="es" sz="1100">
                <a:solidFill>
                  <a:srgbClr val="2E333A"/>
                </a:solidFill>
                <a:latin typeface="Work Sans Medium"/>
                <a:ea typeface="Work Sans Medium"/>
                <a:cs typeface="Work Sans Medium"/>
                <a:sym typeface="Work Sans Medium"/>
              </a:rPr>
              <a:t>?</a:t>
            </a:r>
            <a:endParaRPr b="0" i="0" sz="1100" u="none" cap="none" strike="noStrike">
              <a:solidFill>
                <a:srgbClr val="2E333A"/>
              </a:solidFill>
              <a:latin typeface="Work Sans Medium"/>
              <a:ea typeface="Work Sans Medium"/>
              <a:cs typeface="Work Sans Medium"/>
              <a:sym typeface="Work Sans Medium"/>
            </a:endParaRPr>
          </a:p>
        </p:txBody>
      </p:sp>
      <p:pic>
        <p:nvPicPr>
          <p:cNvPr id="488" name="Google Shape;488;g130d28ebadc_0_41"/>
          <p:cNvPicPr preferRelativeResize="0"/>
          <p:nvPr/>
        </p:nvPicPr>
        <p:blipFill rotWithShape="1">
          <a:blip r:embed="rId3">
            <a:alphaModFix/>
          </a:blip>
          <a:srcRect b="0" l="0" r="0" t="0"/>
          <a:stretch/>
        </p:blipFill>
        <p:spPr>
          <a:xfrm>
            <a:off x="1814513" y="2807400"/>
            <a:ext cx="5514976" cy="1142381"/>
          </a:xfrm>
          <a:prstGeom prst="rect">
            <a:avLst/>
          </a:prstGeom>
          <a:noFill/>
          <a:ln>
            <a:noFill/>
          </a:ln>
        </p:spPr>
      </p:pic>
      <p:pic>
        <p:nvPicPr>
          <p:cNvPr id="489" name="Google Shape;489;g130d28ebadc_0_41"/>
          <p:cNvPicPr preferRelativeResize="0"/>
          <p:nvPr/>
        </p:nvPicPr>
        <p:blipFill rotWithShape="1">
          <a:blip r:embed="rId4">
            <a:alphaModFix/>
          </a:blip>
          <a:srcRect b="0" l="0" r="0" t="0"/>
          <a:stretch/>
        </p:blipFill>
        <p:spPr>
          <a:xfrm>
            <a:off x="5461686" y="1305375"/>
            <a:ext cx="2476615" cy="1142381"/>
          </a:xfrm>
          <a:prstGeom prst="rect">
            <a:avLst/>
          </a:prstGeom>
          <a:noFill/>
          <a:ln>
            <a:noFill/>
          </a:ln>
        </p:spPr>
      </p:pic>
      <p:sp>
        <p:nvSpPr>
          <p:cNvPr id="490" name="Google Shape;490;g130d28ebadc_0_41"/>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Arrays</a:t>
            </a:r>
            <a:endParaRPr/>
          </a:p>
        </p:txBody>
      </p:sp>
      <p:sp>
        <p:nvSpPr>
          <p:cNvPr id="491" name="Google Shape;491;g130d28ebadc_0_41"/>
          <p:cNvSpPr txBox="1"/>
          <p:nvPr>
            <p:ph type="title"/>
          </p:nvPr>
        </p:nvSpPr>
        <p:spPr>
          <a:xfrm>
            <a:off x="311700" y="652800"/>
            <a:ext cx="28008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Axis</a:t>
            </a:r>
            <a:endParaRPr b="0" sz="1400">
              <a:solidFill>
                <a:srgbClr val="CC00CC"/>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130d28ebadc_0_86"/>
          <p:cNvSpPr/>
          <p:nvPr/>
        </p:nvSpPr>
        <p:spPr>
          <a:xfrm>
            <a:off x="4952494" y="-3101794"/>
            <a:ext cx="6880800" cy="6879900"/>
          </a:xfrm>
          <a:prstGeom prst="ellipse">
            <a:avLst/>
          </a:prstGeom>
          <a:noFill/>
          <a:ln cap="flat" cmpd="sng" w="19050">
            <a:solidFill>
              <a:srgbClr val="CC00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1" name="Google Shape;501;g130d28ebadc_0_86"/>
          <p:cNvSpPr txBox="1"/>
          <p:nvPr/>
        </p:nvSpPr>
        <p:spPr>
          <a:xfrm>
            <a:off x="311707" y="1150406"/>
            <a:ext cx="4307100" cy="3247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rgbClr val="000000"/>
              </a:buClr>
              <a:buSzPts val="1100"/>
              <a:buFont typeface="Arial"/>
              <a:buNone/>
            </a:pPr>
            <a:r>
              <a:rPr b="0" i="0" lang="es" sz="1100" u="none" cap="none" strike="noStrike">
                <a:solidFill>
                  <a:srgbClr val="2E333A"/>
                </a:solidFill>
                <a:latin typeface="Work Sans Medium"/>
                <a:ea typeface="Work Sans Medium"/>
                <a:cs typeface="Work Sans Medium"/>
                <a:sym typeface="Work Sans Medium"/>
              </a:rPr>
              <a:t>Este es un reto un poco más difícil que los ejemplos revisados, pero seguro lograrás hacerlo bien.</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rPr b="0" i="0" lang="es" sz="1100" u="none" cap="none" strike="noStrike">
                <a:solidFill>
                  <a:srgbClr val="2E333A"/>
                </a:solidFill>
                <a:latin typeface="Work Sans Medium"/>
                <a:ea typeface="Work Sans Medium"/>
                <a:cs typeface="Work Sans Medium"/>
                <a:sym typeface="Work Sans Medium"/>
              </a:rPr>
              <a:t>Haz el array correspondiente a esta malla:</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00000"/>
              </a:lnSpc>
              <a:spcBef>
                <a:spcPts val="40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El array deberá llamarse </a:t>
            </a:r>
            <a:r>
              <a:rPr b="1" i="0" lang="es" sz="1100" u="none" cap="none" strike="noStrike">
                <a:solidFill>
                  <a:srgbClr val="CC00CC"/>
                </a:solidFill>
                <a:latin typeface="Work Sans"/>
                <a:ea typeface="Work Sans"/>
                <a:cs typeface="Work Sans"/>
                <a:sym typeface="Work Sans"/>
              </a:rPr>
              <a:t>reto</a:t>
            </a:r>
            <a:r>
              <a:rPr b="0" i="0" lang="es" sz="1100" u="none" cap="none" strike="noStrike">
                <a:solidFill>
                  <a:srgbClr val="2E333A"/>
                </a:solidFill>
                <a:latin typeface="Work Sans Medium"/>
                <a:ea typeface="Work Sans Medium"/>
                <a:cs typeface="Work Sans Medium"/>
                <a:sym typeface="Work Sans Medium"/>
              </a:rPr>
              <a:t>. No olvides usar print para verificar que se haya hecho correctamente.</a:t>
            </a:r>
            <a:endParaRPr b="0" i="0" sz="1100" u="none" cap="none" strike="noStrike">
              <a:solidFill>
                <a:srgbClr val="2E333A"/>
              </a:solidFill>
              <a:latin typeface="Work Sans Medium"/>
              <a:ea typeface="Work Sans Medium"/>
              <a:cs typeface="Work Sans Medium"/>
              <a:sym typeface="Work Sans Medium"/>
            </a:endParaRPr>
          </a:p>
        </p:txBody>
      </p:sp>
      <p:sp>
        <p:nvSpPr>
          <p:cNvPr id="502" name="Google Shape;502;g130d28ebadc_0_86"/>
          <p:cNvSpPr/>
          <p:nvPr/>
        </p:nvSpPr>
        <p:spPr>
          <a:xfrm>
            <a:off x="5981951" y="1423082"/>
            <a:ext cx="1653900" cy="2702100"/>
          </a:xfrm>
          <a:prstGeom prst="roundRect">
            <a:avLst>
              <a:gd fmla="val 50000" name="adj"/>
            </a:avLst>
          </a:prstGeom>
          <a:solidFill>
            <a:srgbClr val="CC00CC"/>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503" name="Google Shape;503;g130d28ebadc_0_86"/>
          <p:cNvPicPr preferRelativeResize="0"/>
          <p:nvPr/>
        </p:nvPicPr>
        <p:blipFill rotWithShape="1">
          <a:blip r:embed="rId3">
            <a:alphaModFix/>
          </a:blip>
          <a:srcRect b="0" l="0" r="0" t="0"/>
          <a:stretch/>
        </p:blipFill>
        <p:spPr>
          <a:xfrm>
            <a:off x="726044" y="2110931"/>
            <a:ext cx="3235631" cy="1624538"/>
          </a:xfrm>
          <a:prstGeom prst="rect">
            <a:avLst/>
          </a:prstGeom>
          <a:noFill/>
          <a:ln>
            <a:noFill/>
          </a:ln>
        </p:spPr>
      </p:pic>
      <p:sp>
        <p:nvSpPr>
          <p:cNvPr id="504" name="Google Shape;504;g130d28ebadc_0_86"/>
          <p:cNvSpPr txBox="1"/>
          <p:nvPr/>
        </p:nvSpPr>
        <p:spPr>
          <a:xfrm>
            <a:off x="0" y="0"/>
            <a:ext cx="2250000" cy="477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505" name="Google Shape;505;g130d28ebadc_0_86"/>
          <p:cNvPicPr preferRelativeResize="0"/>
          <p:nvPr/>
        </p:nvPicPr>
        <p:blipFill rotWithShape="1">
          <a:blip r:embed="rId4">
            <a:alphaModFix/>
          </a:blip>
          <a:srcRect b="3949" l="33172" r="33172" t="13603"/>
          <a:stretch/>
        </p:blipFill>
        <p:spPr>
          <a:xfrm flipH="1">
            <a:off x="5982019" y="1423088"/>
            <a:ext cx="1653600" cy="2702100"/>
          </a:xfrm>
          <a:prstGeom prst="roundRect">
            <a:avLst>
              <a:gd fmla="val 50000" name="adj"/>
            </a:avLst>
          </a:prstGeom>
          <a:noFill/>
          <a:ln>
            <a:noFill/>
          </a:ln>
        </p:spPr>
      </p:pic>
      <p:pic>
        <p:nvPicPr>
          <p:cNvPr id="506" name="Google Shape;506;g130d28ebadc_0_86"/>
          <p:cNvPicPr preferRelativeResize="0"/>
          <p:nvPr/>
        </p:nvPicPr>
        <p:blipFill rotWithShape="1">
          <a:blip r:embed="rId4">
            <a:alphaModFix/>
          </a:blip>
          <a:srcRect b="3947" l="33172" r="33172" t="0"/>
          <a:stretch/>
        </p:blipFill>
        <p:spPr>
          <a:xfrm flipH="1">
            <a:off x="5982094" y="977250"/>
            <a:ext cx="1653600" cy="3147900"/>
          </a:xfrm>
          <a:prstGeom prst="roundRect">
            <a:avLst>
              <a:gd fmla="val 50000" name="adj"/>
            </a:avLst>
          </a:prstGeom>
          <a:noFill/>
          <a:ln>
            <a:noFill/>
          </a:ln>
        </p:spPr>
      </p:pic>
      <p:pic>
        <p:nvPicPr>
          <p:cNvPr id="507" name="Google Shape;507;g130d28ebadc_0_86"/>
          <p:cNvPicPr preferRelativeResize="0"/>
          <p:nvPr/>
        </p:nvPicPr>
        <p:blipFill rotWithShape="1">
          <a:blip r:embed="rId4">
            <a:alphaModFix/>
          </a:blip>
          <a:srcRect b="14536" l="14331" r="66826" t="0"/>
          <a:stretch/>
        </p:blipFill>
        <p:spPr>
          <a:xfrm flipH="1">
            <a:off x="7635769" y="977250"/>
            <a:ext cx="925800" cy="2800800"/>
          </a:xfrm>
          <a:prstGeom prst="roundRect">
            <a:avLst>
              <a:gd fmla="val 50000" name="adj"/>
            </a:avLst>
          </a:prstGeom>
          <a:noFill/>
          <a:ln>
            <a:noFill/>
          </a:ln>
        </p:spPr>
      </p:pic>
      <p:sp>
        <p:nvSpPr>
          <p:cNvPr id="508" name="Google Shape;508;g130d28ebadc_0_86"/>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Ejercicio</a:t>
            </a:r>
            <a:endParaRPr/>
          </a:p>
        </p:txBody>
      </p:sp>
      <p:sp>
        <p:nvSpPr>
          <p:cNvPr id="509" name="Google Shape;509;g130d28ebadc_0_86"/>
          <p:cNvSpPr txBox="1"/>
          <p:nvPr>
            <p:ph type="title"/>
          </p:nvPr>
        </p:nvSpPr>
        <p:spPr>
          <a:xfrm>
            <a:off x="311700" y="652800"/>
            <a:ext cx="28008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lang="es" sz="1400">
                <a:solidFill>
                  <a:srgbClr val="CC00CC"/>
                </a:solidFill>
                <a:latin typeface="Work Sans"/>
                <a:ea typeface="Work Sans"/>
                <a:cs typeface="Work Sans"/>
                <a:sym typeface="Work Sans"/>
              </a:rPr>
              <a:t>Arrays</a:t>
            </a:r>
            <a:endParaRPr sz="1400">
              <a:solidFill>
                <a:srgbClr val="CC00CC"/>
              </a:solidFill>
              <a:latin typeface="Work Sans"/>
              <a:ea typeface="Work Sans"/>
              <a:cs typeface="Work Sans"/>
              <a:sym typeface="Work Sans"/>
            </a:endParaRPr>
          </a:p>
        </p:txBody>
      </p:sp>
      <p:sp>
        <p:nvSpPr>
          <p:cNvPr id="510" name="Google Shape;510;g130d28ebadc_0_86"/>
          <p:cNvSpPr/>
          <p:nvPr/>
        </p:nvSpPr>
        <p:spPr>
          <a:xfrm>
            <a:off x="726050" y="4572700"/>
            <a:ext cx="2673300" cy="369300"/>
          </a:xfrm>
          <a:prstGeom prst="roundRect">
            <a:avLst>
              <a:gd fmla="val 50000" name="adj"/>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g130d28ebadc_0_86"/>
          <p:cNvGrpSpPr/>
          <p:nvPr/>
        </p:nvGrpSpPr>
        <p:grpSpPr>
          <a:xfrm>
            <a:off x="836664" y="4630496"/>
            <a:ext cx="253970" cy="253709"/>
            <a:chOff x="1190625" y="236975"/>
            <a:chExt cx="5225725" cy="5220350"/>
          </a:xfrm>
        </p:grpSpPr>
        <p:sp>
          <p:nvSpPr>
            <p:cNvPr id="512" name="Google Shape;512;g130d28ebadc_0_86"/>
            <p:cNvSpPr/>
            <p:nvPr/>
          </p:nvSpPr>
          <p:spPr>
            <a:xfrm>
              <a:off x="1190625" y="5022625"/>
              <a:ext cx="2174950" cy="434700"/>
            </a:xfrm>
            <a:custGeom>
              <a:rect b="b" l="l" r="r" t="t"/>
              <a:pathLst>
                <a:path extrusionOk="0" h="17388" w="86998">
                  <a:moveTo>
                    <a:pt x="8710" y="1"/>
                  </a:moveTo>
                  <a:cubicBezTo>
                    <a:pt x="3882" y="1"/>
                    <a:pt x="0" y="3883"/>
                    <a:pt x="0" y="8678"/>
                  </a:cubicBezTo>
                  <a:cubicBezTo>
                    <a:pt x="0" y="13505"/>
                    <a:pt x="3882" y="17387"/>
                    <a:pt x="8710" y="17387"/>
                  </a:cubicBezTo>
                  <a:lnTo>
                    <a:pt x="78288" y="17387"/>
                  </a:lnTo>
                  <a:cubicBezTo>
                    <a:pt x="83083" y="17387"/>
                    <a:pt x="86997" y="13505"/>
                    <a:pt x="86997" y="8678"/>
                  </a:cubicBezTo>
                  <a:cubicBezTo>
                    <a:pt x="86997" y="3883"/>
                    <a:pt x="83083" y="1"/>
                    <a:pt x="782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30d28ebadc_0_86"/>
            <p:cNvSpPr/>
            <p:nvPr/>
          </p:nvSpPr>
          <p:spPr>
            <a:xfrm>
              <a:off x="1190625" y="4152500"/>
              <a:ext cx="1739475" cy="434675"/>
            </a:xfrm>
            <a:custGeom>
              <a:rect b="b" l="l" r="r" t="t"/>
              <a:pathLst>
                <a:path extrusionOk="0" h="17387" w="69579">
                  <a:moveTo>
                    <a:pt x="8710" y="0"/>
                  </a:moveTo>
                  <a:cubicBezTo>
                    <a:pt x="3882" y="0"/>
                    <a:pt x="0" y="3882"/>
                    <a:pt x="0" y="8710"/>
                  </a:cubicBezTo>
                  <a:cubicBezTo>
                    <a:pt x="0" y="13505"/>
                    <a:pt x="3882" y="17387"/>
                    <a:pt x="8710" y="17387"/>
                  </a:cubicBezTo>
                  <a:lnTo>
                    <a:pt x="60901" y="17387"/>
                  </a:lnTo>
                  <a:cubicBezTo>
                    <a:pt x="65696" y="17387"/>
                    <a:pt x="69578" y="13505"/>
                    <a:pt x="69578" y="8710"/>
                  </a:cubicBezTo>
                  <a:cubicBezTo>
                    <a:pt x="69578" y="3882"/>
                    <a:pt x="65696" y="0"/>
                    <a:pt x="609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130d28ebadc_0_86"/>
            <p:cNvSpPr/>
            <p:nvPr/>
          </p:nvSpPr>
          <p:spPr>
            <a:xfrm>
              <a:off x="1190625" y="3282350"/>
              <a:ext cx="1304800" cy="435500"/>
            </a:xfrm>
            <a:custGeom>
              <a:rect b="b" l="l" r="r" t="t"/>
              <a:pathLst>
                <a:path extrusionOk="0" h="17420" w="52192">
                  <a:moveTo>
                    <a:pt x="8710" y="1"/>
                  </a:moveTo>
                  <a:cubicBezTo>
                    <a:pt x="3882" y="1"/>
                    <a:pt x="0" y="3915"/>
                    <a:pt x="0" y="8710"/>
                  </a:cubicBezTo>
                  <a:cubicBezTo>
                    <a:pt x="0" y="13506"/>
                    <a:pt x="3882" y="17420"/>
                    <a:pt x="8710" y="17420"/>
                  </a:cubicBezTo>
                  <a:lnTo>
                    <a:pt x="43482" y="17420"/>
                  </a:lnTo>
                  <a:cubicBezTo>
                    <a:pt x="48310" y="17420"/>
                    <a:pt x="52192" y="13506"/>
                    <a:pt x="52192" y="8710"/>
                  </a:cubicBezTo>
                  <a:cubicBezTo>
                    <a:pt x="52192" y="3915"/>
                    <a:pt x="48310" y="1"/>
                    <a:pt x="434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130d28ebadc_0_86"/>
            <p:cNvSpPr/>
            <p:nvPr/>
          </p:nvSpPr>
          <p:spPr>
            <a:xfrm>
              <a:off x="1190625" y="236975"/>
              <a:ext cx="5225725" cy="5210800"/>
            </a:xfrm>
            <a:custGeom>
              <a:rect b="b" l="l" r="r" t="t"/>
              <a:pathLst>
                <a:path extrusionOk="0" h="208432" w="209029">
                  <a:moveTo>
                    <a:pt x="104286" y="1"/>
                  </a:moveTo>
                  <a:cubicBezTo>
                    <a:pt x="50626" y="1"/>
                    <a:pt x="5334" y="40964"/>
                    <a:pt x="424" y="94937"/>
                  </a:cubicBezTo>
                  <a:cubicBezTo>
                    <a:pt x="0" y="99732"/>
                    <a:pt x="3523" y="103973"/>
                    <a:pt x="8318" y="104397"/>
                  </a:cubicBezTo>
                  <a:cubicBezTo>
                    <a:pt x="8579" y="104420"/>
                    <a:pt x="8838" y="104432"/>
                    <a:pt x="9095" y="104432"/>
                  </a:cubicBezTo>
                  <a:cubicBezTo>
                    <a:pt x="13533" y="104432"/>
                    <a:pt x="17344" y="101036"/>
                    <a:pt x="17745" y="96503"/>
                  </a:cubicBezTo>
                  <a:cubicBezTo>
                    <a:pt x="20811" y="62904"/>
                    <a:pt x="43026" y="34101"/>
                    <a:pt x="74765" y="22619"/>
                  </a:cubicBezTo>
                  <a:cubicBezTo>
                    <a:pt x="84429" y="19123"/>
                    <a:pt x="94441" y="17423"/>
                    <a:pt x="104367" y="17423"/>
                  </a:cubicBezTo>
                  <a:cubicBezTo>
                    <a:pt x="127040" y="17423"/>
                    <a:pt x="149265" y="26291"/>
                    <a:pt x="165872" y="42876"/>
                  </a:cubicBezTo>
                  <a:cubicBezTo>
                    <a:pt x="189750" y="66721"/>
                    <a:pt x="197644" y="102244"/>
                    <a:pt x="186194" y="133983"/>
                  </a:cubicBezTo>
                  <a:cubicBezTo>
                    <a:pt x="174712" y="165722"/>
                    <a:pt x="145909" y="187936"/>
                    <a:pt x="112310" y="191035"/>
                  </a:cubicBezTo>
                  <a:cubicBezTo>
                    <a:pt x="107515" y="191231"/>
                    <a:pt x="103796" y="195309"/>
                    <a:pt x="103992" y="200104"/>
                  </a:cubicBezTo>
                  <a:cubicBezTo>
                    <a:pt x="104214" y="204760"/>
                    <a:pt x="108034" y="208432"/>
                    <a:pt x="112675" y="208432"/>
                  </a:cubicBezTo>
                  <a:cubicBezTo>
                    <a:pt x="112814" y="208432"/>
                    <a:pt x="112953" y="208428"/>
                    <a:pt x="113093" y="208422"/>
                  </a:cubicBezTo>
                  <a:cubicBezTo>
                    <a:pt x="113321" y="208422"/>
                    <a:pt x="113615" y="208422"/>
                    <a:pt x="113876" y="208389"/>
                  </a:cubicBezTo>
                  <a:cubicBezTo>
                    <a:pt x="167764" y="203757"/>
                    <a:pt x="209028" y="158513"/>
                    <a:pt x="208767" y="104430"/>
                  </a:cubicBezTo>
                  <a:cubicBezTo>
                    <a:pt x="208800" y="48617"/>
                    <a:pt x="164893" y="2623"/>
                    <a:pt x="109113" y="111"/>
                  </a:cubicBezTo>
                  <a:cubicBezTo>
                    <a:pt x="107498" y="37"/>
                    <a:pt x="105888" y="1"/>
                    <a:pt x="104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130d28ebadc_0_86"/>
            <p:cNvSpPr/>
            <p:nvPr/>
          </p:nvSpPr>
          <p:spPr>
            <a:xfrm>
              <a:off x="3582475" y="1542900"/>
              <a:ext cx="1106650" cy="2172125"/>
            </a:xfrm>
            <a:custGeom>
              <a:rect b="b" l="l" r="r" t="t"/>
              <a:pathLst>
                <a:path extrusionOk="0" h="86885" w="44266">
                  <a:moveTo>
                    <a:pt x="8710" y="1"/>
                  </a:moveTo>
                  <a:cubicBezTo>
                    <a:pt x="3914" y="1"/>
                    <a:pt x="0" y="3883"/>
                    <a:pt x="0" y="8710"/>
                  </a:cubicBezTo>
                  <a:lnTo>
                    <a:pt x="0" y="52193"/>
                  </a:lnTo>
                  <a:cubicBezTo>
                    <a:pt x="0" y="54509"/>
                    <a:pt x="913" y="56727"/>
                    <a:pt x="2544" y="58358"/>
                  </a:cubicBezTo>
                  <a:lnTo>
                    <a:pt x="28640" y="84454"/>
                  </a:lnTo>
                  <a:cubicBezTo>
                    <a:pt x="30328" y="86077"/>
                    <a:pt x="32498" y="86884"/>
                    <a:pt x="34668" y="86884"/>
                  </a:cubicBezTo>
                  <a:cubicBezTo>
                    <a:pt x="36902" y="86884"/>
                    <a:pt x="39136" y="86028"/>
                    <a:pt x="40840" y="84323"/>
                  </a:cubicBezTo>
                  <a:cubicBezTo>
                    <a:pt x="44200" y="80963"/>
                    <a:pt x="44265" y="75548"/>
                    <a:pt x="40971" y="72123"/>
                  </a:cubicBezTo>
                  <a:lnTo>
                    <a:pt x="17419" y="48604"/>
                  </a:lnTo>
                  <a:lnTo>
                    <a:pt x="17419" y="8710"/>
                  </a:lnTo>
                  <a:cubicBezTo>
                    <a:pt x="17419" y="3883"/>
                    <a:pt x="13505" y="1"/>
                    <a:pt x="8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g130d28ebadc_0_86"/>
          <p:cNvSpPr txBox="1"/>
          <p:nvPr/>
        </p:nvSpPr>
        <p:spPr>
          <a:xfrm>
            <a:off x="1090625" y="4572700"/>
            <a:ext cx="230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FFFFFF"/>
                </a:solidFill>
                <a:latin typeface="Work Sans Medium"/>
                <a:ea typeface="Work Sans Medium"/>
                <a:cs typeface="Work Sans Medium"/>
                <a:sym typeface="Work Sans Medium"/>
              </a:rPr>
              <a:t>Tiempo aproximado: 20 min</a:t>
            </a:r>
            <a:endParaRPr sz="1200">
              <a:solidFill>
                <a:srgbClr val="FFFFFF"/>
              </a:solidFill>
              <a:latin typeface="Work Sans Medium"/>
              <a:ea typeface="Work Sans Medium"/>
              <a:cs typeface="Work Sans Medium"/>
              <a:sym typeface="Work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30d28ebadc_0_407"/>
          <p:cNvSpPr txBox="1"/>
          <p:nvPr/>
        </p:nvSpPr>
        <p:spPr>
          <a:xfrm>
            <a:off x="921394" y="1117997"/>
            <a:ext cx="3498900" cy="8919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40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En tu programación puede presentarse la necesidad de hacer un vector o una malla exclusivamente con valores cero. Para ello, se usa la siguiente función.	</a:t>
            </a:r>
            <a:endParaRPr b="0" i="0" sz="1100" u="none" cap="none" strike="noStrike">
              <a:solidFill>
                <a:srgbClr val="2E333A"/>
              </a:solidFill>
              <a:latin typeface="Work Sans Medium"/>
              <a:ea typeface="Work Sans Medium"/>
              <a:cs typeface="Work Sans Medium"/>
              <a:sym typeface="Work Sans Medium"/>
            </a:endParaRPr>
          </a:p>
        </p:txBody>
      </p:sp>
      <p:cxnSp>
        <p:nvCxnSpPr>
          <p:cNvPr id="523" name="Google Shape;523;g130d28ebadc_0_407"/>
          <p:cNvCxnSpPr/>
          <p:nvPr/>
        </p:nvCxnSpPr>
        <p:spPr>
          <a:xfrm flipH="1">
            <a:off x="853613" y="1205072"/>
            <a:ext cx="2100" cy="644100"/>
          </a:xfrm>
          <a:prstGeom prst="straightConnector1">
            <a:avLst/>
          </a:prstGeom>
          <a:noFill/>
          <a:ln cap="flat" cmpd="sng" w="28575">
            <a:solidFill>
              <a:srgbClr val="CC00CC"/>
            </a:solidFill>
            <a:prstDash val="solid"/>
            <a:round/>
            <a:headEnd len="sm" w="sm" type="none"/>
            <a:tailEnd len="sm" w="sm" type="none"/>
          </a:ln>
        </p:spPr>
      </p:cxnSp>
      <p:pic>
        <p:nvPicPr>
          <p:cNvPr id="524" name="Google Shape;524;g130d28ebadc_0_407"/>
          <p:cNvPicPr preferRelativeResize="0"/>
          <p:nvPr/>
        </p:nvPicPr>
        <p:blipFill rotWithShape="1">
          <a:blip r:embed="rId3">
            <a:alphaModFix/>
          </a:blip>
          <a:srcRect b="47881" l="21861" r="51362" t="46931"/>
          <a:stretch/>
        </p:blipFill>
        <p:spPr>
          <a:xfrm>
            <a:off x="921394" y="2240658"/>
            <a:ext cx="2239094" cy="243953"/>
          </a:xfrm>
          <a:prstGeom prst="rect">
            <a:avLst/>
          </a:prstGeom>
          <a:noFill/>
          <a:ln>
            <a:noFill/>
          </a:ln>
        </p:spPr>
      </p:pic>
      <p:pic>
        <p:nvPicPr>
          <p:cNvPr id="525" name="Google Shape;525;g130d28ebadc_0_407"/>
          <p:cNvPicPr preferRelativeResize="0"/>
          <p:nvPr/>
        </p:nvPicPr>
        <p:blipFill rotWithShape="1">
          <a:blip r:embed="rId4">
            <a:alphaModFix/>
          </a:blip>
          <a:srcRect b="0" l="0" r="0" t="0"/>
          <a:stretch/>
        </p:blipFill>
        <p:spPr>
          <a:xfrm>
            <a:off x="921394" y="3453212"/>
            <a:ext cx="1623113" cy="654089"/>
          </a:xfrm>
          <a:prstGeom prst="rect">
            <a:avLst/>
          </a:prstGeom>
          <a:noFill/>
          <a:ln>
            <a:noFill/>
          </a:ln>
        </p:spPr>
      </p:pic>
      <p:pic>
        <p:nvPicPr>
          <p:cNvPr id="526" name="Google Shape;526;g130d28ebadc_0_407"/>
          <p:cNvPicPr preferRelativeResize="0"/>
          <p:nvPr/>
        </p:nvPicPr>
        <p:blipFill rotWithShape="1">
          <a:blip r:embed="rId5">
            <a:alphaModFix/>
          </a:blip>
          <a:srcRect b="0" l="0" r="0" t="0"/>
          <a:stretch/>
        </p:blipFill>
        <p:spPr>
          <a:xfrm>
            <a:off x="921394" y="2596433"/>
            <a:ext cx="1353733" cy="344731"/>
          </a:xfrm>
          <a:prstGeom prst="rect">
            <a:avLst/>
          </a:prstGeom>
          <a:noFill/>
          <a:ln>
            <a:noFill/>
          </a:ln>
        </p:spPr>
      </p:pic>
      <p:pic>
        <p:nvPicPr>
          <p:cNvPr id="527" name="Google Shape;527;g130d28ebadc_0_407"/>
          <p:cNvPicPr preferRelativeResize="0"/>
          <p:nvPr/>
        </p:nvPicPr>
        <p:blipFill rotWithShape="1">
          <a:blip r:embed="rId3">
            <a:alphaModFix/>
          </a:blip>
          <a:srcRect b="42603" l="21861" r="47046" t="51264"/>
          <a:stretch/>
        </p:blipFill>
        <p:spPr>
          <a:xfrm>
            <a:off x="921394" y="3052978"/>
            <a:ext cx="2600246" cy="288414"/>
          </a:xfrm>
          <a:prstGeom prst="rect">
            <a:avLst/>
          </a:prstGeom>
          <a:noFill/>
          <a:ln>
            <a:noFill/>
          </a:ln>
        </p:spPr>
      </p:pic>
      <p:pic>
        <p:nvPicPr>
          <p:cNvPr id="528" name="Google Shape;528;g130d28ebadc_0_407"/>
          <p:cNvPicPr preferRelativeResize="0"/>
          <p:nvPr/>
        </p:nvPicPr>
        <p:blipFill rotWithShape="1">
          <a:blip r:embed="rId6">
            <a:alphaModFix/>
          </a:blip>
          <a:srcRect b="64109" l="22035" r="48017" t="22604"/>
          <a:stretch/>
        </p:blipFill>
        <p:spPr>
          <a:xfrm>
            <a:off x="4924143" y="2240663"/>
            <a:ext cx="2150002" cy="536539"/>
          </a:xfrm>
          <a:prstGeom prst="rect">
            <a:avLst/>
          </a:prstGeom>
          <a:noFill/>
          <a:ln>
            <a:noFill/>
          </a:ln>
        </p:spPr>
      </p:pic>
      <p:pic>
        <p:nvPicPr>
          <p:cNvPr id="529" name="Google Shape;529;g130d28ebadc_0_407"/>
          <p:cNvPicPr preferRelativeResize="0"/>
          <p:nvPr/>
        </p:nvPicPr>
        <p:blipFill rotWithShape="1">
          <a:blip r:embed="rId7">
            <a:alphaModFix/>
          </a:blip>
          <a:srcRect b="66493" l="5192" r="52311" t="22569"/>
          <a:stretch/>
        </p:blipFill>
        <p:spPr>
          <a:xfrm>
            <a:off x="4920020" y="2914915"/>
            <a:ext cx="2381400" cy="344731"/>
          </a:xfrm>
          <a:prstGeom prst="rect">
            <a:avLst/>
          </a:prstGeom>
          <a:noFill/>
          <a:ln>
            <a:noFill/>
          </a:ln>
        </p:spPr>
      </p:pic>
      <p:sp>
        <p:nvSpPr>
          <p:cNvPr id="530" name="Google Shape;530;g130d28ebadc_0_407"/>
          <p:cNvSpPr txBox="1"/>
          <p:nvPr/>
        </p:nvSpPr>
        <p:spPr>
          <a:xfrm>
            <a:off x="4838063" y="1108566"/>
            <a:ext cx="3498900" cy="502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40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Se pueden hacer arrays únicamente con unos o decidir cualquier número que se quiera repetir.</a:t>
            </a:r>
            <a:endParaRPr b="0" i="0" sz="1100" u="none" cap="none" strike="noStrike">
              <a:solidFill>
                <a:srgbClr val="2E333A"/>
              </a:solidFill>
              <a:latin typeface="Work Sans Medium"/>
              <a:ea typeface="Work Sans Medium"/>
              <a:cs typeface="Work Sans Medium"/>
              <a:sym typeface="Work Sans Medium"/>
            </a:endParaRPr>
          </a:p>
        </p:txBody>
      </p:sp>
      <p:cxnSp>
        <p:nvCxnSpPr>
          <p:cNvPr id="531" name="Google Shape;531;g130d28ebadc_0_407"/>
          <p:cNvCxnSpPr/>
          <p:nvPr/>
        </p:nvCxnSpPr>
        <p:spPr>
          <a:xfrm>
            <a:off x="4838063" y="1246697"/>
            <a:ext cx="5100" cy="546900"/>
          </a:xfrm>
          <a:prstGeom prst="straightConnector1">
            <a:avLst/>
          </a:prstGeom>
          <a:noFill/>
          <a:ln cap="flat" cmpd="sng" w="28575">
            <a:solidFill>
              <a:srgbClr val="CC00CC"/>
            </a:solidFill>
            <a:prstDash val="solid"/>
            <a:round/>
            <a:headEnd len="sm" w="sm" type="none"/>
            <a:tailEnd len="sm" w="sm" type="none"/>
          </a:ln>
        </p:spPr>
      </p:cxnSp>
      <p:pic>
        <p:nvPicPr>
          <p:cNvPr id="532" name="Google Shape;532;g130d28ebadc_0_407"/>
          <p:cNvPicPr preferRelativeResize="0"/>
          <p:nvPr/>
        </p:nvPicPr>
        <p:blipFill rotWithShape="1">
          <a:blip r:embed="rId8">
            <a:alphaModFix/>
          </a:blip>
          <a:srcRect b="37767" l="26534" r="39633" t="36019"/>
          <a:stretch/>
        </p:blipFill>
        <p:spPr>
          <a:xfrm>
            <a:off x="4920011" y="3212052"/>
            <a:ext cx="2381400" cy="1037896"/>
          </a:xfrm>
          <a:prstGeom prst="rect">
            <a:avLst/>
          </a:prstGeom>
          <a:noFill/>
          <a:ln>
            <a:noFill/>
          </a:ln>
        </p:spPr>
      </p:pic>
      <p:sp>
        <p:nvSpPr>
          <p:cNvPr id="533" name="Google Shape;533;g130d28ebadc_0_407"/>
          <p:cNvSpPr txBox="1"/>
          <p:nvPr>
            <p:ph type="title"/>
          </p:nvPr>
        </p:nvSpPr>
        <p:spPr>
          <a:xfrm>
            <a:off x="311700" y="200475"/>
            <a:ext cx="503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Arrays</a:t>
            </a:r>
            <a:endParaRPr/>
          </a:p>
        </p:txBody>
      </p:sp>
      <p:sp>
        <p:nvSpPr>
          <p:cNvPr id="534" name="Google Shape;534;g130d28ebadc_0_407"/>
          <p:cNvSpPr txBox="1"/>
          <p:nvPr>
            <p:ph type="title"/>
          </p:nvPr>
        </p:nvSpPr>
        <p:spPr>
          <a:xfrm>
            <a:off x="311700" y="652800"/>
            <a:ext cx="18276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Ceros y unos</a:t>
            </a:r>
            <a:endParaRPr b="0" sz="1400">
              <a:solidFill>
                <a:srgbClr val="CC00CC"/>
              </a:solidFill>
              <a:latin typeface="Work Sans"/>
              <a:ea typeface="Work Sans"/>
              <a:cs typeface="Work Sans"/>
              <a:sym typeface="Work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1317df7e850_0_16"/>
          <p:cNvSpPr txBox="1"/>
          <p:nvPr/>
        </p:nvSpPr>
        <p:spPr>
          <a:xfrm>
            <a:off x="840019" y="1225856"/>
            <a:ext cx="6479700" cy="11508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Numpy también puede dar información de ciertos arrays, como medidas, tipos, cantidad de datos, entre otros.Para comprender mejor estos ejemplos, se usará una sola matriz, la cual será inspeccionada con las distintas funciones. Por lo anterior, se usará un array que se llamará principal.</a:t>
            </a:r>
            <a:endParaRPr b="0" i="0" sz="900" u="none" cap="none" strike="noStrike">
              <a:solidFill>
                <a:srgbClr val="212121"/>
              </a:solidFill>
              <a:highlight>
                <a:srgbClr val="FFFFFF"/>
              </a:highlight>
              <a:latin typeface="Roboto"/>
              <a:ea typeface="Roboto"/>
              <a:cs typeface="Roboto"/>
              <a:sym typeface="Roboto"/>
            </a:endParaRPr>
          </a:p>
          <a:p>
            <a:pPr indent="0" lvl="0" marL="0" marR="0" rtl="0" algn="l">
              <a:lnSpc>
                <a:spcPct val="115000"/>
              </a:lnSpc>
              <a:spcBef>
                <a:spcPts val="500"/>
              </a:spcBef>
              <a:spcAft>
                <a:spcPts val="40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cxnSp>
        <p:nvCxnSpPr>
          <p:cNvPr id="540" name="Google Shape;540;g1317df7e850_0_16"/>
          <p:cNvCxnSpPr/>
          <p:nvPr/>
        </p:nvCxnSpPr>
        <p:spPr>
          <a:xfrm flipH="1">
            <a:off x="772238" y="1312922"/>
            <a:ext cx="2100" cy="644100"/>
          </a:xfrm>
          <a:prstGeom prst="straightConnector1">
            <a:avLst/>
          </a:prstGeom>
          <a:noFill/>
          <a:ln cap="flat" cmpd="sng" w="28575">
            <a:solidFill>
              <a:srgbClr val="CC00CC"/>
            </a:solidFill>
            <a:prstDash val="solid"/>
            <a:round/>
            <a:headEnd len="sm" w="sm" type="none"/>
            <a:tailEnd len="sm" w="sm" type="none"/>
          </a:ln>
        </p:spPr>
      </p:cxnSp>
      <p:pic>
        <p:nvPicPr>
          <p:cNvPr id="541" name="Google Shape;541;g1317df7e850_0_16"/>
          <p:cNvPicPr preferRelativeResize="0"/>
          <p:nvPr/>
        </p:nvPicPr>
        <p:blipFill rotWithShape="1">
          <a:blip r:embed="rId3">
            <a:alphaModFix/>
          </a:blip>
          <a:srcRect b="48104" l="6094" r="3489" t="42681"/>
          <a:stretch/>
        </p:blipFill>
        <p:spPr>
          <a:xfrm>
            <a:off x="774338" y="2339110"/>
            <a:ext cx="5163730" cy="295969"/>
          </a:xfrm>
          <a:prstGeom prst="rect">
            <a:avLst/>
          </a:prstGeom>
          <a:noFill/>
          <a:ln>
            <a:noFill/>
          </a:ln>
        </p:spPr>
      </p:pic>
      <p:pic>
        <p:nvPicPr>
          <p:cNvPr id="542" name="Google Shape;542;g1317df7e850_0_16"/>
          <p:cNvPicPr preferRelativeResize="0"/>
          <p:nvPr/>
        </p:nvPicPr>
        <p:blipFill rotWithShape="1">
          <a:blip r:embed="rId4">
            <a:alphaModFix/>
          </a:blip>
          <a:srcRect b="34649" l="12329" r="59418" t="32965"/>
          <a:stretch/>
        </p:blipFill>
        <p:spPr>
          <a:xfrm>
            <a:off x="772313" y="2810578"/>
            <a:ext cx="1588776" cy="1024426"/>
          </a:xfrm>
          <a:prstGeom prst="rect">
            <a:avLst/>
          </a:prstGeom>
          <a:noFill/>
          <a:ln>
            <a:noFill/>
          </a:ln>
        </p:spPr>
      </p:pic>
      <p:pic>
        <p:nvPicPr>
          <p:cNvPr id="543" name="Google Shape;543;g1317df7e850_0_16"/>
          <p:cNvPicPr preferRelativeResize="0"/>
          <p:nvPr/>
        </p:nvPicPr>
        <p:blipFill rotWithShape="1">
          <a:blip r:embed="rId5">
            <a:alphaModFix/>
          </a:blip>
          <a:srcRect b="25732" l="11559" r="63996" t="53413"/>
          <a:stretch/>
        </p:blipFill>
        <p:spPr>
          <a:xfrm>
            <a:off x="4266026" y="3844350"/>
            <a:ext cx="1672042" cy="802362"/>
          </a:xfrm>
          <a:prstGeom prst="rect">
            <a:avLst/>
          </a:prstGeom>
          <a:noFill/>
          <a:ln>
            <a:noFill/>
          </a:ln>
        </p:spPr>
      </p:pic>
      <p:cxnSp>
        <p:nvCxnSpPr>
          <p:cNvPr id="544" name="Google Shape;544;g1317df7e850_0_16"/>
          <p:cNvCxnSpPr/>
          <p:nvPr/>
        </p:nvCxnSpPr>
        <p:spPr>
          <a:xfrm>
            <a:off x="774338" y="3900235"/>
            <a:ext cx="0" cy="404400"/>
          </a:xfrm>
          <a:prstGeom prst="straightConnector1">
            <a:avLst/>
          </a:prstGeom>
          <a:noFill/>
          <a:ln cap="flat" cmpd="sng" w="28575">
            <a:solidFill>
              <a:srgbClr val="CC00CC"/>
            </a:solidFill>
            <a:prstDash val="solid"/>
            <a:round/>
            <a:headEnd len="sm" w="sm" type="none"/>
            <a:tailEnd len="sm" w="sm" type="none"/>
          </a:ln>
        </p:spPr>
      </p:cxnSp>
      <p:sp>
        <p:nvSpPr>
          <p:cNvPr id="545" name="Google Shape;545;g1317df7e850_0_16"/>
          <p:cNvSpPr txBox="1"/>
          <p:nvPr/>
        </p:nvSpPr>
        <p:spPr>
          <a:xfrm>
            <a:off x="918600" y="3936625"/>
            <a:ext cx="3089400" cy="10203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Indica la forma del array. Es lo mismo que decir que es un array de 3 x 5.</a:t>
            </a:r>
            <a:endParaRPr b="0" i="0" sz="8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15000"/>
              </a:lnSpc>
              <a:spcBef>
                <a:spcPts val="500"/>
              </a:spcBef>
              <a:spcAft>
                <a:spcPts val="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15000"/>
              </a:lnSpc>
              <a:spcBef>
                <a:spcPts val="500"/>
              </a:spcBef>
              <a:spcAft>
                <a:spcPts val="40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sp>
        <p:nvSpPr>
          <p:cNvPr id="546" name="Google Shape;546;g1317df7e850_0_16"/>
          <p:cNvSpPr txBox="1"/>
          <p:nvPr>
            <p:ph type="title"/>
          </p:nvPr>
        </p:nvSpPr>
        <p:spPr>
          <a:xfrm>
            <a:off x="311700" y="200475"/>
            <a:ext cx="1546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Numpy</a:t>
            </a:r>
            <a:endParaRPr/>
          </a:p>
        </p:txBody>
      </p:sp>
      <p:sp>
        <p:nvSpPr>
          <p:cNvPr id="547" name="Google Shape;547;g1317df7e850_0_16"/>
          <p:cNvSpPr txBox="1"/>
          <p:nvPr>
            <p:ph type="title"/>
          </p:nvPr>
        </p:nvSpPr>
        <p:spPr>
          <a:xfrm>
            <a:off x="311700" y="652800"/>
            <a:ext cx="2099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Inspección de arrays</a:t>
            </a:r>
            <a:endParaRPr b="0" sz="1400">
              <a:solidFill>
                <a:srgbClr val="CC00CC"/>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1317df7e850_0_35"/>
          <p:cNvSpPr txBox="1"/>
          <p:nvPr/>
        </p:nvSpPr>
        <p:spPr>
          <a:xfrm>
            <a:off x="1876798" y="2546050"/>
            <a:ext cx="1532100" cy="415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1" i="0" lang="es" sz="1800" u="none" cap="none" strike="noStrike">
                <a:solidFill>
                  <a:srgbClr val="CC00CC"/>
                </a:solidFill>
                <a:latin typeface="Work Sans"/>
                <a:ea typeface="Work Sans"/>
                <a:cs typeface="Work Sans"/>
                <a:sym typeface="Work Sans"/>
              </a:rPr>
              <a:t>Len </a:t>
            </a:r>
            <a:endParaRPr b="0" i="0" sz="1800" u="none" cap="none" strike="noStrike">
              <a:solidFill>
                <a:srgbClr val="2E333A"/>
              </a:solidFill>
              <a:latin typeface="Work Sans Medium"/>
              <a:ea typeface="Work Sans Medium"/>
              <a:cs typeface="Work Sans Medium"/>
              <a:sym typeface="Work Sans Medium"/>
            </a:endParaRPr>
          </a:p>
        </p:txBody>
      </p:sp>
      <p:sp>
        <p:nvSpPr>
          <p:cNvPr id="553" name="Google Shape;553;g1317df7e850_0_35"/>
          <p:cNvSpPr txBox="1"/>
          <p:nvPr/>
        </p:nvSpPr>
        <p:spPr>
          <a:xfrm>
            <a:off x="5942051" y="2546050"/>
            <a:ext cx="1532100" cy="415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1" i="0" lang="es" sz="1800" u="none" cap="none" strike="noStrike">
                <a:solidFill>
                  <a:srgbClr val="CC00CC"/>
                </a:solidFill>
                <a:latin typeface="Work Sans"/>
                <a:ea typeface="Work Sans"/>
                <a:cs typeface="Work Sans"/>
                <a:sym typeface="Work Sans"/>
              </a:rPr>
              <a:t>Ndim</a:t>
            </a:r>
            <a:endParaRPr b="0" i="0" sz="1800" u="none" cap="none" strike="noStrike">
              <a:solidFill>
                <a:srgbClr val="2E333A"/>
              </a:solidFill>
              <a:latin typeface="Work Sans Medium"/>
              <a:ea typeface="Work Sans Medium"/>
              <a:cs typeface="Work Sans Medium"/>
              <a:sym typeface="Work Sans Medium"/>
            </a:endParaRPr>
          </a:p>
        </p:txBody>
      </p:sp>
      <p:sp>
        <p:nvSpPr>
          <p:cNvPr id="554" name="Google Shape;554;g1317df7e850_0_35"/>
          <p:cNvSpPr txBox="1"/>
          <p:nvPr/>
        </p:nvSpPr>
        <p:spPr>
          <a:xfrm>
            <a:off x="3781599" y="2546050"/>
            <a:ext cx="1532100" cy="415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1" i="0" lang="es" sz="1800" u="none" cap="none" strike="noStrike">
                <a:solidFill>
                  <a:srgbClr val="CC00CC"/>
                </a:solidFill>
                <a:latin typeface="Work Sans"/>
                <a:ea typeface="Work Sans"/>
                <a:cs typeface="Work Sans"/>
                <a:sym typeface="Work Sans"/>
              </a:rPr>
              <a:t>Size </a:t>
            </a:r>
            <a:endParaRPr b="0" i="0" sz="1800" u="none" cap="none" strike="noStrike">
              <a:solidFill>
                <a:srgbClr val="2E333A"/>
              </a:solidFill>
              <a:latin typeface="Work Sans Medium"/>
              <a:ea typeface="Work Sans Medium"/>
              <a:cs typeface="Work Sans Medium"/>
              <a:sym typeface="Work Sans Medium"/>
            </a:endParaRPr>
          </a:p>
        </p:txBody>
      </p:sp>
      <p:pic>
        <p:nvPicPr>
          <p:cNvPr id="555" name="Google Shape;555;g1317df7e850_0_35"/>
          <p:cNvPicPr preferRelativeResize="0"/>
          <p:nvPr/>
        </p:nvPicPr>
        <p:blipFill rotWithShape="1">
          <a:blip r:embed="rId3">
            <a:alphaModFix/>
          </a:blip>
          <a:srcRect b="56660" l="16202" r="61212" t="21304"/>
          <a:stretch/>
        </p:blipFill>
        <p:spPr>
          <a:xfrm>
            <a:off x="1818675" y="3033410"/>
            <a:ext cx="1532213" cy="840985"/>
          </a:xfrm>
          <a:prstGeom prst="rect">
            <a:avLst/>
          </a:prstGeom>
          <a:noFill/>
          <a:ln>
            <a:noFill/>
          </a:ln>
        </p:spPr>
      </p:pic>
      <p:pic>
        <p:nvPicPr>
          <p:cNvPr id="556" name="Google Shape;556;g1317df7e850_0_35"/>
          <p:cNvPicPr preferRelativeResize="0"/>
          <p:nvPr/>
        </p:nvPicPr>
        <p:blipFill rotWithShape="1">
          <a:blip r:embed="rId4">
            <a:alphaModFix/>
          </a:blip>
          <a:srcRect b="25838" l="16250" r="55215" t="49387"/>
          <a:stretch/>
        </p:blipFill>
        <p:spPr>
          <a:xfrm>
            <a:off x="5902507" y="3035636"/>
            <a:ext cx="1712870" cy="836527"/>
          </a:xfrm>
          <a:prstGeom prst="rect">
            <a:avLst/>
          </a:prstGeom>
          <a:noFill/>
          <a:ln>
            <a:noFill/>
          </a:ln>
        </p:spPr>
      </p:pic>
      <p:pic>
        <p:nvPicPr>
          <p:cNvPr id="557" name="Google Shape;557;g1317df7e850_0_35"/>
          <p:cNvPicPr preferRelativeResize="0"/>
          <p:nvPr/>
        </p:nvPicPr>
        <p:blipFill rotWithShape="1">
          <a:blip r:embed="rId5">
            <a:alphaModFix/>
          </a:blip>
          <a:srcRect b="24659" l="16252" r="56541" t="51748"/>
          <a:stretch/>
        </p:blipFill>
        <p:spPr>
          <a:xfrm>
            <a:off x="3692858" y="3033400"/>
            <a:ext cx="1867690" cy="911099"/>
          </a:xfrm>
          <a:prstGeom prst="rect">
            <a:avLst/>
          </a:prstGeom>
          <a:noFill/>
          <a:ln>
            <a:noFill/>
          </a:ln>
        </p:spPr>
      </p:pic>
      <p:sp>
        <p:nvSpPr>
          <p:cNvPr id="558" name="Google Shape;558;g1317df7e850_0_35"/>
          <p:cNvSpPr txBox="1"/>
          <p:nvPr>
            <p:ph type="title"/>
          </p:nvPr>
        </p:nvSpPr>
        <p:spPr>
          <a:xfrm>
            <a:off x="311700" y="200475"/>
            <a:ext cx="1546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Numpy</a:t>
            </a:r>
            <a:endParaRPr/>
          </a:p>
        </p:txBody>
      </p:sp>
      <p:sp>
        <p:nvSpPr>
          <p:cNvPr id="559" name="Google Shape;559;g1317df7e850_0_35"/>
          <p:cNvSpPr txBox="1"/>
          <p:nvPr>
            <p:ph type="title"/>
          </p:nvPr>
        </p:nvSpPr>
        <p:spPr>
          <a:xfrm>
            <a:off x="311700" y="652800"/>
            <a:ext cx="2099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Inspección de arrays</a:t>
            </a:r>
            <a:endParaRPr b="0" sz="1400">
              <a:solidFill>
                <a:srgbClr val="CC00CC"/>
              </a:solidFill>
              <a:latin typeface="Work Sans"/>
              <a:ea typeface="Work Sans"/>
              <a:cs typeface="Work Sans"/>
              <a:sym typeface="Work Sans"/>
            </a:endParaRPr>
          </a:p>
        </p:txBody>
      </p:sp>
      <p:sp>
        <p:nvSpPr>
          <p:cNvPr id="560" name="Google Shape;560;g1317df7e850_0_35"/>
          <p:cNvSpPr txBox="1"/>
          <p:nvPr/>
        </p:nvSpPr>
        <p:spPr>
          <a:xfrm>
            <a:off x="1800600" y="1552200"/>
            <a:ext cx="5738400" cy="6660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500"/>
              </a:spcBef>
              <a:spcAft>
                <a:spcPts val="0"/>
              </a:spcAft>
              <a:buClr>
                <a:schemeClr val="dk1"/>
              </a:buClr>
              <a:buSzPts val="800"/>
              <a:buFont typeface="Arial"/>
              <a:buNone/>
            </a:pPr>
            <a:r>
              <a:rPr lang="es">
                <a:solidFill>
                  <a:srgbClr val="2E333A"/>
                </a:solidFill>
                <a:latin typeface="Work Sans Medium"/>
                <a:ea typeface="Work Sans Medium"/>
                <a:cs typeface="Work Sans Medium"/>
                <a:sym typeface="Work Sans Medium"/>
              </a:rPr>
              <a:t>¿Q</a:t>
            </a:r>
            <a:r>
              <a:rPr lang="es">
                <a:solidFill>
                  <a:srgbClr val="2E333A"/>
                </a:solidFill>
                <a:latin typeface="Work Sans Medium"/>
                <a:ea typeface="Work Sans Medium"/>
                <a:cs typeface="Work Sans Medium"/>
                <a:sym typeface="Work Sans Medium"/>
              </a:rPr>
              <a:t>ué indica cada una de las siguientes funciones? </a:t>
            </a:r>
            <a:endParaRPr>
              <a:solidFill>
                <a:srgbClr val="2E333A"/>
              </a:solidFill>
              <a:latin typeface="Work Sans Medium"/>
              <a:ea typeface="Work Sans Medium"/>
              <a:cs typeface="Work Sans Medium"/>
              <a:sym typeface="Work Sans Medium"/>
            </a:endParaRPr>
          </a:p>
          <a:p>
            <a:pPr indent="0" lvl="0" marL="0" rtl="0" algn="ctr">
              <a:lnSpc>
                <a:spcPct val="115000"/>
              </a:lnSpc>
              <a:spcBef>
                <a:spcPts val="500"/>
              </a:spcBef>
              <a:spcAft>
                <a:spcPts val="0"/>
              </a:spcAft>
              <a:buClr>
                <a:schemeClr val="dk1"/>
              </a:buClr>
              <a:buSzPts val="800"/>
              <a:buFont typeface="Arial"/>
              <a:buNone/>
            </a:pPr>
            <a:r>
              <a:rPr lang="es">
                <a:solidFill>
                  <a:srgbClr val="2E333A"/>
                </a:solidFill>
                <a:latin typeface="Work Sans Medium"/>
                <a:ea typeface="Work Sans Medium"/>
                <a:cs typeface="Work Sans Medium"/>
                <a:sym typeface="Work Sans Medium"/>
              </a:rPr>
              <a:t>Explica los ejemplos. </a:t>
            </a:r>
            <a:endParaRPr>
              <a:solidFill>
                <a:srgbClr val="2E333A"/>
              </a:solidFill>
              <a:latin typeface="Work Sans Medium"/>
              <a:ea typeface="Work Sans Medium"/>
              <a:cs typeface="Work Sans Medium"/>
              <a:sym typeface="Work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1317df7e850_0_62"/>
          <p:cNvSpPr txBox="1"/>
          <p:nvPr/>
        </p:nvSpPr>
        <p:spPr>
          <a:xfrm>
            <a:off x="1039313" y="1510956"/>
            <a:ext cx="4422300" cy="502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rgbClr val="2E333A"/>
                </a:solidFill>
                <a:latin typeface="Work Sans Medium"/>
                <a:ea typeface="Work Sans Medium"/>
                <a:cs typeface="Work Sans Medium"/>
                <a:sym typeface="Work Sans Medium"/>
              </a:rPr>
              <a:t>Los arrays permiten cálculos matemáticos avanzados. </a:t>
            </a:r>
            <a:r>
              <a:rPr lang="es" sz="1100">
                <a:solidFill>
                  <a:srgbClr val="2E333A"/>
                </a:solidFill>
                <a:latin typeface="Work Sans Medium"/>
                <a:ea typeface="Work Sans Medium"/>
                <a:cs typeface="Work Sans Medium"/>
                <a:sym typeface="Work Sans Medium"/>
              </a:rPr>
              <a:t>Explica los siguientes ejemplos.</a:t>
            </a:r>
            <a:endParaRPr b="0" i="0" sz="1100" u="none" cap="none" strike="noStrike">
              <a:solidFill>
                <a:srgbClr val="2E333A"/>
              </a:solidFill>
              <a:latin typeface="Work Sans Medium"/>
              <a:ea typeface="Work Sans Medium"/>
              <a:cs typeface="Work Sans Medium"/>
              <a:sym typeface="Work Sans Medium"/>
            </a:endParaRPr>
          </a:p>
        </p:txBody>
      </p:sp>
      <p:pic>
        <p:nvPicPr>
          <p:cNvPr id="566" name="Google Shape;566;g1317df7e850_0_62"/>
          <p:cNvPicPr preferRelativeResize="0"/>
          <p:nvPr/>
        </p:nvPicPr>
        <p:blipFill rotWithShape="1">
          <a:blip r:embed="rId3">
            <a:alphaModFix/>
          </a:blip>
          <a:srcRect b="40230" l="23611" r="25795" t="48305"/>
          <a:stretch/>
        </p:blipFill>
        <p:spPr>
          <a:xfrm>
            <a:off x="1039313" y="2094319"/>
            <a:ext cx="4422278" cy="563606"/>
          </a:xfrm>
          <a:prstGeom prst="rect">
            <a:avLst/>
          </a:prstGeom>
          <a:noFill/>
          <a:ln>
            <a:noFill/>
          </a:ln>
        </p:spPr>
      </p:pic>
      <p:pic>
        <p:nvPicPr>
          <p:cNvPr id="567" name="Google Shape;567;g1317df7e850_0_62"/>
          <p:cNvPicPr preferRelativeResize="0"/>
          <p:nvPr/>
        </p:nvPicPr>
        <p:blipFill rotWithShape="1">
          <a:blip r:embed="rId4">
            <a:alphaModFix/>
          </a:blip>
          <a:srcRect b="50781" l="23447" r="55311" t="14934"/>
          <a:stretch/>
        </p:blipFill>
        <p:spPr>
          <a:xfrm>
            <a:off x="1039313" y="2738794"/>
            <a:ext cx="1347806" cy="1223775"/>
          </a:xfrm>
          <a:prstGeom prst="rect">
            <a:avLst/>
          </a:prstGeom>
          <a:noFill/>
          <a:ln>
            <a:noFill/>
          </a:ln>
        </p:spPr>
      </p:pic>
      <p:pic>
        <p:nvPicPr>
          <p:cNvPr id="568" name="Google Shape;568;g1317df7e850_0_62"/>
          <p:cNvPicPr preferRelativeResize="0"/>
          <p:nvPr/>
        </p:nvPicPr>
        <p:blipFill rotWithShape="1">
          <a:blip r:embed="rId4">
            <a:alphaModFix/>
          </a:blip>
          <a:srcRect b="11551" l="19171" r="50726" t="60563"/>
          <a:stretch/>
        </p:blipFill>
        <p:spPr>
          <a:xfrm>
            <a:off x="5816700" y="1572579"/>
            <a:ext cx="2035315" cy="1060584"/>
          </a:xfrm>
          <a:prstGeom prst="rect">
            <a:avLst/>
          </a:prstGeom>
          <a:noFill/>
          <a:ln>
            <a:noFill/>
          </a:ln>
        </p:spPr>
      </p:pic>
      <p:pic>
        <p:nvPicPr>
          <p:cNvPr id="569" name="Google Shape;569;g1317df7e850_0_62"/>
          <p:cNvPicPr preferRelativeResize="0"/>
          <p:nvPr/>
        </p:nvPicPr>
        <p:blipFill rotWithShape="1">
          <a:blip r:embed="rId4">
            <a:alphaModFix/>
          </a:blip>
          <a:srcRect b="11550" l="57175" r="14253" t="62668"/>
          <a:stretch/>
        </p:blipFill>
        <p:spPr>
          <a:xfrm>
            <a:off x="5873669" y="2777300"/>
            <a:ext cx="1921368" cy="975262"/>
          </a:xfrm>
          <a:prstGeom prst="rect">
            <a:avLst/>
          </a:prstGeom>
          <a:noFill/>
          <a:ln>
            <a:noFill/>
          </a:ln>
        </p:spPr>
      </p:pic>
      <p:sp>
        <p:nvSpPr>
          <p:cNvPr id="570" name="Google Shape;570;g1317df7e850_0_62"/>
          <p:cNvSpPr txBox="1"/>
          <p:nvPr>
            <p:ph type="title"/>
          </p:nvPr>
        </p:nvSpPr>
        <p:spPr>
          <a:xfrm>
            <a:off x="311700" y="200475"/>
            <a:ext cx="1546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Numpy</a:t>
            </a:r>
            <a:endParaRPr/>
          </a:p>
        </p:txBody>
      </p:sp>
      <p:sp>
        <p:nvSpPr>
          <p:cNvPr id="571" name="Google Shape;571;g1317df7e850_0_62"/>
          <p:cNvSpPr txBox="1"/>
          <p:nvPr>
            <p:ph type="title"/>
          </p:nvPr>
        </p:nvSpPr>
        <p:spPr>
          <a:xfrm>
            <a:off x="311700" y="652800"/>
            <a:ext cx="2099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Inspección de arrays</a:t>
            </a:r>
            <a:endParaRPr b="0" sz="1400">
              <a:solidFill>
                <a:srgbClr val="CC00CC"/>
              </a:solidFill>
              <a:latin typeface="Work Sans"/>
              <a:ea typeface="Work Sans"/>
              <a:cs typeface="Work Sans"/>
              <a:sym typeface="Work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eecb2ed1c5_0_816"/>
          <p:cNvSpPr txBox="1"/>
          <p:nvPr>
            <p:ph type="title"/>
          </p:nvPr>
        </p:nvSpPr>
        <p:spPr>
          <a:xfrm>
            <a:off x="5093250" y="2926625"/>
            <a:ext cx="2755200" cy="3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20 minutos</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g1317df7e850_0_81"/>
          <p:cNvPicPr preferRelativeResize="0"/>
          <p:nvPr/>
        </p:nvPicPr>
        <p:blipFill rotWithShape="1">
          <a:blip r:embed="rId3">
            <a:alphaModFix/>
          </a:blip>
          <a:srcRect b="30386" l="16200" r="3121" t="47164"/>
          <a:stretch/>
        </p:blipFill>
        <p:spPr>
          <a:xfrm>
            <a:off x="1754531" y="3065524"/>
            <a:ext cx="5197728" cy="813534"/>
          </a:xfrm>
          <a:prstGeom prst="rect">
            <a:avLst/>
          </a:prstGeom>
          <a:noFill/>
          <a:ln>
            <a:noFill/>
          </a:ln>
        </p:spPr>
      </p:pic>
      <p:sp>
        <p:nvSpPr>
          <p:cNvPr id="582" name="Google Shape;582;g1317df7e850_0_81"/>
          <p:cNvSpPr/>
          <p:nvPr/>
        </p:nvSpPr>
        <p:spPr>
          <a:xfrm>
            <a:off x="1358924" y="3065530"/>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3" name="Google Shape;583;g1317df7e850_0_81"/>
          <p:cNvSpPr txBox="1"/>
          <p:nvPr/>
        </p:nvSpPr>
        <p:spPr>
          <a:xfrm>
            <a:off x="1476394" y="1442981"/>
            <a:ext cx="5115300" cy="7614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Existen dos maneras de hacer una suma de arrays Describe cuáles </a:t>
            </a:r>
            <a:r>
              <a:rPr lang="es" sz="1100">
                <a:solidFill>
                  <a:schemeClr val="dk1"/>
                </a:solidFill>
                <a:latin typeface="Work Sans Medium"/>
                <a:ea typeface="Work Sans Medium"/>
                <a:cs typeface="Work Sans Medium"/>
                <a:sym typeface="Work Sans Medium"/>
              </a:rPr>
              <a:t>son apoyándote en las imágenes. </a:t>
            </a:r>
            <a:r>
              <a:rPr b="0" i="0" lang="es" sz="1100" u="none" cap="none" strike="noStrike">
                <a:solidFill>
                  <a:schemeClr val="dk1"/>
                </a:solidFill>
                <a:latin typeface="Work Sans Medium"/>
                <a:ea typeface="Work Sans Medium"/>
                <a:cs typeface="Work Sans Medium"/>
                <a:sym typeface="Work Sans Medium"/>
              </a:rPr>
              <a:t>. </a:t>
            </a:r>
            <a:endParaRPr b="0" i="0" sz="9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500"/>
              </a:spcBef>
              <a:spcAft>
                <a:spcPts val="40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cxnSp>
        <p:nvCxnSpPr>
          <p:cNvPr id="584" name="Google Shape;584;g1317df7e850_0_81"/>
          <p:cNvCxnSpPr/>
          <p:nvPr/>
        </p:nvCxnSpPr>
        <p:spPr>
          <a:xfrm>
            <a:off x="1409475" y="1447763"/>
            <a:ext cx="600" cy="391200"/>
          </a:xfrm>
          <a:prstGeom prst="straightConnector1">
            <a:avLst/>
          </a:prstGeom>
          <a:noFill/>
          <a:ln cap="flat" cmpd="sng" w="28575">
            <a:solidFill>
              <a:srgbClr val="CC00CC"/>
            </a:solidFill>
            <a:prstDash val="solid"/>
            <a:round/>
            <a:headEnd len="sm" w="sm" type="none"/>
            <a:tailEnd len="sm" w="sm" type="none"/>
          </a:ln>
        </p:spPr>
      </p:cxnSp>
      <p:pic>
        <p:nvPicPr>
          <p:cNvPr id="585" name="Google Shape;585;g1317df7e850_0_81"/>
          <p:cNvPicPr preferRelativeResize="0"/>
          <p:nvPr/>
        </p:nvPicPr>
        <p:blipFill rotWithShape="1">
          <a:blip r:embed="rId4">
            <a:alphaModFix/>
          </a:blip>
          <a:srcRect b="30475" l="22992" r="49318" t="47096"/>
          <a:stretch/>
        </p:blipFill>
        <p:spPr>
          <a:xfrm>
            <a:off x="1809522" y="2088131"/>
            <a:ext cx="1785600" cy="813540"/>
          </a:xfrm>
          <a:prstGeom prst="rect">
            <a:avLst/>
          </a:prstGeom>
          <a:noFill/>
          <a:ln>
            <a:noFill/>
          </a:ln>
        </p:spPr>
      </p:pic>
      <p:sp>
        <p:nvSpPr>
          <p:cNvPr id="586" name="Google Shape;586;g1317df7e850_0_81"/>
          <p:cNvSpPr/>
          <p:nvPr/>
        </p:nvSpPr>
        <p:spPr>
          <a:xfrm>
            <a:off x="1358924" y="2101630"/>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 name="Google Shape;587;g1317df7e850_0_81"/>
          <p:cNvSpPr txBox="1"/>
          <p:nvPr/>
        </p:nvSpPr>
        <p:spPr>
          <a:xfrm>
            <a:off x="1429023" y="2124725"/>
            <a:ext cx="2607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1</a:t>
            </a:r>
            <a:endParaRPr b="1" i="0" sz="1500" u="none" cap="none" strike="noStrike">
              <a:solidFill>
                <a:schemeClr val="lt1"/>
              </a:solidFill>
              <a:latin typeface="Sora"/>
              <a:ea typeface="Sora"/>
              <a:cs typeface="Sora"/>
              <a:sym typeface="Sora"/>
            </a:endParaRPr>
          </a:p>
        </p:txBody>
      </p:sp>
      <p:sp>
        <p:nvSpPr>
          <p:cNvPr id="588" name="Google Shape;588;g1317df7e850_0_81"/>
          <p:cNvSpPr txBox="1"/>
          <p:nvPr/>
        </p:nvSpPr>
        <p:spPr>
          <a:xfrm>
            <a:off x="1444926" y="3088600"/>
            <a:ext cx="2289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2</a:t>
            </a:r>
            <a:endParaRPr b="1" i="0" sz="1500" u="none" cap="none" strike="noStrike">
              <a:solidFill>
                <a:schemeClr val="lt1"/>
              </a:solidFill>
              <a:latin typeface="Sora"/>
              <a:ea typeface="Sora"/>
              <a:cs typeface="Sora"/>
              <a:sym typeface="Sora"/>
            </a:endParaRPr>
          </a:p>
        </p:txBody>
      </p:sp>
      <p:sp>
        <p:nvSpPr>
          <p:cNvPr id="589" name="Google Shape;589;g1317df7e850_0_81"/>
          <p:cNvSpPr txBox="1"/>
          <p:nvPr>
            <p:ph type="title"/>
          </p:nvPr>
        </p:nvSpPr>
        <p:spPr>
          <a:xfrm>
            <a:off x="311700" y="200475"/>
            <a:ext cx="1546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Numpy</a:t>
            </a:r>
            <a:endParaRPr/>
          </a:p>
        </p:txBody>
      </p:sp>
      <p:sp>
        <p:nvSpPr>
          <p:cNvPr id="590" name="Google Shape;590;g1317df7e850_0_81"/>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Operaciones matemáticas</a:t>
            </a:r>
            <a:endParaRPr b="0" sz="1400">
              <a:solidFill>
                <a:srgbClr val="CC00CC"/>
              </a:solidFill>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1317df7e850_0_99"/>
          <p:cNvSpPr txBox="1"/>
          <p:nvPr/>
        </p:nvSpPr>
        <p:spPr>
          <a:xfrm>
            <a:off x="1864369" y="1593300"/>
            <a:ext cx="5079300" cy="9561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El comportamiento de las operaciones matemáticas sigue la misma estructura; por ello, se anexa una tabla con las operaciones que se puede hacer con arrays del mismo tamaño.</a:t>
            </a:r>
            <a:endParaRPr b="0" i="0" sz="9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500"/>
              </a:spcBef>
              <a:spcAft>
                <a:spcPts val="40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pic>
        <p:nvPicPr>
          <p:cNvPr id="596" name="Google Shape;596;g1317df7e850_0_99"/>
          <p:cNvPicPr preferRelativeResize="0"/>
          <p:nvPr/>
        </p:nvPicPr>
        <p:blipFill rotWithShape="1">
          <a:blip r:embed="rId3">
            <a:alphaModFix/>
          </a:blip>
          <a:srcRect b="17495" l="4054" r="16912" t="14999"/>
          <a:stretch/>
        </p:blipFill>
        <p:spPr>
          <a:xfrm>
            <a:off x="2447288" y="2442094"/>
            <a:ext cx="3913536" cy="1880175"/>
          </a:xfrm>
          <a:prstGeom prst="rect">
            <a:avLst/>
          </a:prstGeom>
          <a:noFill/>
          <a:ln>
            <a:noFill/>
          </a:ln>
        </p:spPr>
      </p:pic>
      <p:sp>
        <p:nvSpPr>
          <p:cNvPr id="597" name="Google Shape;597;g1317df7e850_0_99"/>
          <p:cNvSpPr txBox="1"/>
          <p:nvPr>
            <p:ph type="title"/>
          </p:nvPr>
        </p:nvSpPr>
        <p:spPr>
          <a:xfrm>
            <a:off x="311700" y="200475"/>
            <a:ext cx="1546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Numpy</a:t>
            </a:r>
            <a:endParaRPr/>
          </a:p>
        </p:txBody>
      </p:sp>
      <p:sp>
        <p:nvSpPr>
          <p:cNvPr id="598" name="Google Shape;598;g1317df7e850_0_99"/>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Operaciones matemáticas</a:t>
            </a:r>
            <a:endParaRPr b="0" sz="1400">
              <a:solidFill>
                <a:srgbClr val="CC00CC"/>
              </a:solidFill>
              <a:latin typeface="Work Sans"/>
              <a:ea typeface="Work Sans"/>
              <a:cs typeface="Work Sans"/>
              <a:sym typeface="Work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317df7e850_0_188"/>
          <p:cNvSpPr txBox="1"/>
          <p:nvPr/>
        </p:nvSpPr>
        <p:spPr>
          <a:xfrm>
            <a:off x="864244" y="1219350"/>
            <a:ext cx="5466300" cy="9561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El </a:t>
            </a:r>
            <a:r>
              <a:rPr b="1" i="0" lang="es" sz="1100" u="none" cap="none" strike="noStrike">
                <a:solidFill>
                  <a:srgbClr val="CC00CC"/>
                </a:solidFill>
                <a:latin typeface="Work Sans"/>
                <a:ea typeface="Work Sans"/>
                <a:cs typeface="Work Sans"/>
                <a:sym typeface="Work Sans"/>
              </a:rPr>
              <a:t>promedio </a:t>
            </a:r>
            <a:r>
              <a:rPr b="0" i="0" lang="es" sz="1100" u="none" cap="none" strike="noStrike">
                <a:solidFill>
                  <a:schemeClr val="dk1"/>
                </a:solidFill>
                <a:latin typeface="Work Sans Medium"/>
                <a:ea typeface="Work Sans Medium"/>
                <a:cs typeface="Work Sans Medium"/>
                <a:sym typeface="Work Sans Medium"/>
              </a:rPr>
              <a:t>o </a:t>
            </a:r>
            <a:r>
              <a:rPr b="1" i="0" lang="es" sz="1100" u="none" cap="none" strike="noStrike">
                <a:solidFill>
                  <a:srgbClr val="CC00CC"/>
                </a:solidFill>
                <a:latin typeface="Work Sans"/>
                <a:ea typeface="Work Sans"/>
                <a:cs typeface="Work Sans"/>
                <a:sym typeface="Work Sans"/>
              </a:rPr>
              <a:t>media </a:t>
            </a:r>
            <a:r>
              <a:rPr b="0" i="0" lang="es" sz="1100" u="none" cap="none" strike="noStrike">
                <a:solidFill>
                  <a:schemeClr val="dk1"/>
                </a:solidFill>
                <a:latin typeface="Work Sans Medium"/>
                <a:ea typeface="Work Sans Medium"/>
                <a:cs typeface="Work Sans Medium"/>
                <a:sym typeface="Work Sans Medium"/>
              </a:rPr>
              <a:t>no es más que la suma de todos los valores entre la cantidad de elementos que existen. Existen dos líneas de código que permiten recuperar el promedio: </a:t>
            </a:r>
            <a:endParaRPr b="0" i="0" sz="900" u="none" cap="none" strike="noStrike">
              <a:solidFill>
                <a:schemeClr val="dk1"/>
              </a:solidFill>
              <a:highlight>
                <a:srgbClr val="FFFFFF"/>
              </a:highlight>
              <a:latin typeface="Roboto"/>
              <a:ea typeface="Roboto"/>
              <a:cs typeface="Roboto"/>
              <a:sym typeface="Roboto"/>
            </a:endParaRPr>
          </a:p>
          <a:p>
            <a:pPr indent="0" lvl="0" marL="0" marR="0" rtl="0" algn="l">
              <a:lnSpc>
                <a:spcPct val="115000"/>
              </a:lnSpc>
              <a:spcBef>
                <a:spcPts val="500"/>
              </a:spcBef>
              <a:spcAft>
                <a:spcPts val="40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sp>
        <p:nvSpPr>
          <p:cNvPr id="604" name="Google Shape;604;g1317df7e850_0_188"/>
          <p:cNvSpPr txBox="1"/>
          <p:nvPr/>
        </p:nvSpPr>
        <p:spPr>
          <a:xfrm>
            <a:off x="5171498" y="3062505"/>
            <a:ext cx="3421200" cy="985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lt1"/>
                </a:solidFill>
                <a:latin typeface="Sora Medium"/>
                <a:ea typeface="Sora Medium"/>
                <a:cs typeface="Sora Medium"/>
                <a:sym typeface="Sora Medium"/>
              </a:rPr>
              <a:t>NOTA</a:t>
            </a:r>
            <a:endParaRPr b="0" i="0" sz="1100" u="none" cap="none" strike="noStrike">
              <a:solidFill>
                <a:schemeClr val="lt1"/>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lt1"/>
                </a:solidFill>
                <a:latin typeface="Sora Medium"/>
                <a:ea typeface="Sora Medium"/>
                <a:cs typeface="Sora Medium"/>
                <a:sym typeface="Sora Medium"/>
              </a:rPr>
              <a:t>Como puedes ver, no todas estas funciones comienzan con np., ya que están en las funciones básicas de Python, pero requieren importar Numpy para el manejo de arrays.</a:t>
            </a:r>
            <a:endParaRPr b="0" i="0" sz="1100" u="none" cap="none" strike="noStrike">
              <a:solidFill>
                <a:schemeClr val="lt1"/>
              </a:solidFill>
              <a:latin typeface="Work Sans Medium"/>
              <a:ea typeface="Work Sans Medium"/>
              <a:cs typeface="Work Sans Medium"/>
              <a:sym typeface="Work Sans Medium"/>
            </a:endParaRPr>
          </a:p>
        </p:txBody>
      </p:sp>
      <p:sp>
        <p:nvSpPr>
          <p:cNvPr id="605" name="Google Shape;605;g1317df7e850_0_188"/>
          <p:cNvSpPr txBox="1"/>
          <p:nvPr/>
        </p:nvSpPr>
        <p:spPr>
          <a:xfrm>
            <a:off x="905963" y="3205538"/>
            <a:ext cx="5466300" cy="578700"/>
          </a:xfrm>
          <a:prstGeom prst="rect">
            <a:avLst/>
          </a:prstGeom>
          <a:noFill/>
          <a:ln>
            <a:noFill/>
          </a:ln>
        </p:spPr>
        <p:txBody>
          <a:bodyPr anchorCtr="0" anchor="t" bIns="68575" lIns="68575" spcFirstLastPara="1" rIns="68575" wrap="square" tIns="68575">
            <a:spAutoFit/>
          </a:bodyPr>
          <a:lstStyle/>
          <a:p>
            <a:pPr indent="0" lvl="0" marL="63500" marR="25400" rtl="0" algn="l">
              <a:lnSpc>
                <a:spcPct val="160000"/>
              </a:lnSpc>
              <a:spcBef>
                <a:spcPts val="500"/>
              </a:spcBef>
              <a:spcAft>
                <a:spcPts val="40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Si ordenaras todos los valores del array de menor a mayor, el número que está en medio de toda la fila es conocido como la</a:t>
            </a:r>
            <a:r>
              <a:rPr b="0" i="0" lang="es" sz="1100" u="none" cap="none" strike="noStrike">
                <a:solidFill>
                  <a:srgbClr val="00D7C7"/>
                </a:solidFill>
                <a:latin typeface="Work Sans Medium"/>
                <a:ea typeface="Work Sans Medium"/>
                <a:cs typeface="Work Sans Medium"/>
                <a:sym typeface="Work Sans Medium"/>
              </a:rPr>
              <a:t> </a:t>
            </a:r>
            <a:r>
              <a:rPr b="1" i="0" lang="es" sz="1100" u="none" cap="none" strike="noStrike">
                <a:solidFill>
                  <a:srgbClr val="CC00CC"/>
                </a:solidFill>
                <a:latin typeface="Work Sans"/>
                <a:ea typeface="Work Sans"/>
                <a:cs typeface="Work Sans"/>
                <a:sym typeface="Work Sans"/>
              </a:rPr>
              <a:t>mediana.</a:t>
            </a:r>
            <a:endParaRPr b="1" i="0" sz="1100" u="none" cap="none" strike="noStrike">
              <a:solidFill>
                <a:srgbClr val="CC00CC"/>
              </a:solidFill>
              <a:latin typeface="Work Sans"/>
              <a:ea typeface="Work Sans"/>
              <a:cs typeface="Work Sans"/>
              <a:sym typeface="Work Sans"/>
            </a:endParaRPr>
          </a:p>
        </p:txBody>
      </p:sp>
      <p:pic>
        <p:nvPicPr>
          <p:cNvPr id="606" name="Google Shape;606;g1317df7e850_0_188"/>
          <p:cNvPicPr preferRelativeResize="0"/>
          <p:nvPr/>
        </p:nvPicPr>
        <p:blipFill rotWithShape="1">
          <a:blip r:embed="rId3">
            <a:alphaModFix/>
          </a:blip>
          <a:srcRect b="75389" l="4351" r="0" t="17453"/>
          <a:stretch/>
        </p:blipFill>
        <p:spPr>
          <a:xfrm>
            <a:off x="910021" y="1968752"/>
            <a:ext cx="6135206" cy="258196"/>
          </a:xfrm>
          <a:prstGeom prst="rect">
            <a:avLst/>
          </a:prstGeom>
          <a:noFill/>
          <a:ln>
            <a:noFill/>
          </a:ln>
        </p:spPr>
      </p:pic>
      <p:pic>
        <p:nvPicPr>
          <p:cNvPr id="607" name="Google Shape;607;g1317df7e850_0_188"/>
          <p:cNvPicPr preferRelativeResize="0"/>
          <p:nvPr/>
        </p:nvPicPr>
        <p:blipFill rotWithShape="1">
          <a:blip r:embed="rId4">
            <a:alphaModFix/>
          </a:blip>
          <a:srcRect b="48385" l="17339" r="54136" t="31734"/>
          <a:stretch/>
        </p:blipFill>
        <p:spPr>
          <a:xfrm>
            <a:off x="1822234" y="2340987"/>
            <a:ext cx="1804872" cy="707567"/>
          </a:xfrm>
          <a:prstGeom prst="rect">
            <a:avLst/>
          </a:prstGeom>
          <a:noFill/>
          <a:ln>
            <a:noFill/>
          </a:ln>
        </p:spPr>
      </p:pic>
      <p:pic>
        <p:nvPicPr>
          <p:cNvPr id="608" name="Google Shape;608;g1317df7e850_0_188"/>
          <p:cNvPicPr preferRelativeResize="0"/>
          <p:nvPr/>
        </p:nvPicPr>
        <p:blipFill rotWithShape="1">
          <a:blip r:embed="rId4">
            <a:alphaModFix/>
          </a:blip>
          <a:srcRect b="23721" l="17339" r="52703" t="54534"/>
          <a:stretch/>
        </p:blipFill>
        <p:spPr>
          <a:xfrm>
            <a:off x="4750775" y="2327681"/>
            <a:ext cx="1804877" cy="736895"/>
          </a:xfrm>
          <a:prstGeom prst="rect">
            <a:avLst/>
          </a:prstGeom>
          <a:noFill/>
          <a:ln>
            <a:noFill/>
          </a:ln>
        </p:spPr>
      </p:pic>
      <p:pic>
        <p:nvPicPr>
          <p:cNvPr id="609" name="Google Shape;609;g1317df7e850_0_188"/>
          <p:cNvPicPr preferRelativeResize="0"/>
          <p:nvPr/>
        </p:nvPicPr>
        <p:blipFill rotWithShape="1">
          <a:blip r:embed="rId5">
            <a:alphaModFix/>
          </a:blip>
          <a:srcRect b="0" l="0" r="0" t="0"/>
          <a:stretch/>
        </p:blipFill>
        <p:spPr>
          <a:xfrm>
            <a:off x="907744" y="3952613"/>
            <a:ext cx="5863907" cy="300150"/>
          </a:xfrm>
          <a:prstGeom prst="rect">
            <a:avLst/>
          </a:prstGeom>
          <a:noFill/>
          <a:ln>
            <a:noFill/>
          </a:ln>
        </p:spPr>
      </p:pic>
      <p:sp>
        <p:nvSpPr>
          <p:cNvPr id="610" name="Google Shape;610;g1317df7e850_0_188"/>
          <p:cNvSpPr txBox="1"/>
          <p:nvPr>
            <p:ph type="title"/>
          </p:nvPr>
        </p:nvSpPr>
        <p:spPr>
          <a:xfrm>
            <a:off x="311700" y="200475"/>
            <a:ext cx="1546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Numpy</a:t>
            </a:r>
            <a:endParaRPr/>
          </a:p>
        </p:txBody>
      </p:sp>
      <p:sp>
        <p:nvSpPr>
          <p:cNvPr id="611" name="Google Shape;611;g1317df7e850_0_188"/>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Operaciones matemáticas</a:t>
            </a:r>
            <a:endParaRPr b="0" sz="1400">
              <a:solidFill>
                <a:srgbClr val="CC00CC"/>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317df7e850_0_211"/>
          <p:cNvSpPr txBox="1"/>
          <p:nvPr/>
        </p:nvSpPr>
        <p:spPr>
          <a:xfrm>
            <a:off x="1082200" y="1651450"/>
            <a:ext cx="2747400" cy="754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1" lang="es" sz="2000">
                <a:solidFill>
                  <a:schemeClr val="dk1"/>
                </a:solidFill>
                <a:latin typeface="Work Sans"/>
                <a:ea typeface="Work Sans"/>
                <a:cs typeface="Work Sans"/>
                <a:sym typeface="Work Sans"/>
              </a:rPr>
              <a:t>Antes de comenzar, </a:t>
            </a:r>
            <a:endParaRPr b="1" sz="2000">
              <a:solidFill>
                <a:schemeClr val="dk1"/>
              </a:solidFill>
              <a:latin typeface="Work Sans"/>
              <a:ea typeface="Work Sans"/>
              <a:cs typeface="Work Sans"/>
              <a:sym typeface="Work Sans"/>
            </a:endParaRPr>
          </a:p>
          <a:p>
            <a:pPr indent="0" lvl="0" marL="0" marR="0" rtl="0" algn="l">
              <a:lnSpc>
                <a:spcPct val="100000"/>
              </a:lnSpc>
              <a:spcBef>
                <a:spcPts val="0"/>
              </a:spcBef>
              <a:spcAft>
                <a:spcPts val="0"/>
              </a:spcAft>
              <a:buClr>
                <a:schemeClr val="dk1"/>
              </a:buClr>
              <a:buSzPts val="800"/>
              <a:buFont typeface="Arial"/>
              <a:buNone/>
            </a:pPr>
            <a:r>
              <a:rPr b="1" lang="es" sz="2000">
                <a:solidFill>
                  <a:schemeClr val="dk1"/>
                </a:solidFill>
                <a:latin typeface="Work Sans"/>
                <a:ea typeface="Work Sans"/>
                <a:cs typeface="Work Sans"/>
                <a:sym typeface="Work Sans"/>
              </a:rPr>
              <a:t>analicemos: </a:t>
            </a:r>
            <a:endParaRPr b="0" i="0" sz="1100" u="none" cap="none" strike="noStrike">
              <a:solidFill>
                <a:srgbClr val="2E333A"/>
              </a:solidFill>
              <a:latin typeface="Work Sans Medium"/>
              <a:ea typeface="Work Sans Medium"/>
              <a:cs typeface="Work Sans Medium"/>
              <a:sym typeface="Work Sans Medium"/>
            </a:endParaRPr>
          </a:p>
        </p:txBody>
      </p:sp>
      <p:sp>
        <p:nvSpPr>
          <p:cNvPr id="617" name="Google Shape;617;g1317df7e850_0_211"/>
          <p:cNvSpPr txBox="1"/>
          <p:nvPr/>
        </p:nvSpPr>
        <p:spPr>
          <a:xfrm>
            <a:off x="0" y="0"/>
            <a:ext cx="22500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618" name="Google Shape;618;g1317df7e850_0_211"/>
          <p:cNvPicPr preferRelativeResize="0"/>
          <p:nvPr/>
        </p:nvPicPr>
        <p:blipFill rotWithShape="1">
          <a:blip r:embed="rId3">
            <a:alphaModFix/>
          </a:blip>
          <a:srcRect b="49875" l="6357" r="70969" t="41147"/>
          <a:stretch/>
        </p:blipFill>
        <p:spPr>
          <a:xfrm>
            <a:off x="2161901" y="3230700"/>
            <a:ext cx="2411126" cy="536925"/>
          </a:xfrm>
          <a:prstGeom prst="rect">
            <a:avLst/>
          </a:prstGeom>
          <a:noFill/>
          <a:ln>
            <a:noFill/>
          </a:ln>
        </p:spPr>
      </p:pic>
      <p:sp>
        <p:nvSpPr>
          <p:cNvPr id="619" name="Google Shape;619;g1317df7e850_0_211"/>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620" name="Google Shape;620;g1317df7e850_0_211"/>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Importación</a:t>
            </a:r>
            <a:endParaRPr b="0" sz="1400">
              <a:solidFill>
                <a:srgbClr val="CC00CC"/>
              </a:solidFill>
              <a:latin typeface="Work Sans"/>
              <a:ea typeface="Work Sans"/>
              <a:cs typeface="Work Sans"/>
              <a:sym typeface="Work Sans"/>
            </a:endParaRPr>
          </a:p>
        </p:txBody>
      </p:sp>
      <p:sp>
        <p:nvSpPr>
          <p:cNvPr id="621" name="Google Shape;621;g1317df7e850_0_211"/>
          <p:cNvSpPr txBox="1"/>
          <p:nvPr/>
        </p:nvSpPr>
        <p:spPr>
          <a:xfrm>
            <a:off x="1234600" y="2952900"/>
            <a:ext cx="3608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es" sz="1100">
                <a:solidFill>
                  <a:schemeClr val="dk1"/>
                </a:solidFill>
                <a:latin typeface="Work Sans Medium"/>
                <a:ea typeface="Work Sans Medium"/>
                <a:cs typeface="Work Sans Medium"/>
                <a:sym typeface="Work Sans Medium"/>
              </a:rPr>
              <a:t>Para importar pandas se hace lo siguiente:</a:t>
            </a:r>
            <a:endParaRPr/>
          </a:p>
        </p:txBody>
      </p:sp>
      <p:sp>
        <p:nvSpPr>
          <p:cNvPr id="622" name="Google Shape;622;g1317df7e850_0_211"/>
          <p:cNvSpPr txBox="1"/>
          <p:nvPr/>
        </p:nvSpPr>
        <p:spPr>
          <a:xfrm>
            <a:off x="1006000" y="24329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rgbClr val="CC00CC"/>
                </a:solidFill>
                <a:latin typeface="Work Sans"/>
                <a:ea typeface="Work Sans"/>
                <a:cs typeface="Work Sans"/>
                <a:sym typeface="Work Sans"/>
              </a:rPr>
              <a:t>¿Qué es Pandas?</a:t>
            </a:r>
            <a:endParaRPr sz="1100">
              <a:solidFill>
                <a:srgbClr val="2E333A"/>
              </a:solidFill>
              <a:latin typeface="Work Sans Medium"/>
              <a:ea typeface="Work Sans Medium"/>
              <a:cs typeface="Work Sans Medium"/>
              <a:sym typeface="Work Sans Medium"/>
            </a:endParaRPr>
          </a:p>
        </p:txBody>
      </p:sp>
      <p:pic>
        <p:nvPicPr>
          <p:cNvPr id="623" name="Google Shape;623;g1317df7e850_0_211"/>
          <p:cNvPicPr preferRelativeResize="0"/>
          <p:nvPr/>
        </p:nvPicPr>
        <p:blipFill rotWithShape="1">
          <a:blip r:embed="rId4">
            <a:alphaModFix/>
          </a:blip>
          <a:srcRect b="0" l="26449" r="27812" t="0"/>
          <a:stretch/>
        </p:blipFill>
        <p:spPr>
          <a:xfrm>
            <a:off x="4573025" y="768541"/>
            <a:ext cx="3000000" cy="43749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1317df7e850_0_231"/>
          <p:cNvSpPr txBox="1"/>
          <p:nvPr/>
        </p:nvSpPr>
        <p:spPr>
          <a:xfrm>
            <a:off x="894000" y="1350441"/>
            <a:ext cx="7132200" cy="3693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400"/>
              </a:spcAft>
              <a:buClr>
                <a:schemeClr val="dk1"/>
              </a:buClr>
              <a:buSzPts val="800"/>
              <a:buFont typeface="Arial"/>
              <a:buNone/>
            </a:pPr>
            <a:r>
              <a:rPr b="0" i="0" lang="es" sz="1500" u="none" cap="none" strike="noStrike">
                <a:solidFill>
                  <a:schemeClr val="dk1"/>
                </a:solidFill>
                <a:latin typeface="Work Sans Medium"/>
                <a:ea typeface="Work Sans Medium"/>
                <a:cs typeface="Work Sans Medium"/>
                <a:sym typeface="Work Sans Medium"/>
              </a:rPr>
              <a:t>Para generar un data frame se pueden usar dos métodos en Python:</a:t>
            </a:r>
            <a:endParaRPr b="0" i="0" sz="1100" u="none" cap="none" strike="noStrike">
              <a:solidFill>
                <a:srgbClr val="2E333A"/>
              </a:solidFill>
              <a:latin typeface="Work Sans Medium"/>
              <a:ea typeface="Work Sans Medium"/>
              <a:cs typeface="Work Sans Medium"/>
              <a:sym typeface="Work Sans Medium"/>
            </a:endParaRPr>
          </a:p>
        </p:txBody>
      </p:sp>
      <p:pic>
        <p:nvPicPr>
          <p:cNvPr id="629" name="Google Shape;629;g1317df7e850_0_231"/>
          <p:cNvPicPr preferRelativeResize="0"/>
          <p:nvPr/>
        </p:nvPicPr>
        <p:blipFill rotWithShape="1">
          <a:blip r:embed="rId3">
            <a:alphaModFix/>
          </a:blip>
          <a:srcRect b="27020" l="12601" r="21526" t="18556"/>
          <a:stretch/>
        </p:blipFill>
        <p:spPr>
          <a:xfrm>
            <a:off x="5208263" y="2029556"/>
            <a:ext cx="3121877" cy="1450818"/>
          </a:xfrm>
          <a:prstGeom prst="rect">
            <a:avLst/>
          </a:prstGeom>
          <a:noFill/>
          <a:ln>
            <a:noFill/>
          </a:ln>
        </p:spPr>
      </p:pic>
      <p:pic>
        <p:nvPicPr>
          <p:cNvPr id="630" name="Google Shape;630;g1317df7e850_0_231"/>
          <p:cNvPicPr preferRelativeResize="0"/>
          <p:nvPr/>
        </p:nvPicPr>
        <p:blipFill rotWithShape="1">
          <a:blip r:embed="rId4">
            <a:alphaModFix/>
          </a:blip>
          <a:srcRect b="43282" l="12532" r="35638" t="15599"/>
          <a:stretch/>
        </p:blipFill>
        <p:spPr>
          <a:xfrm>
            <a:off x="1376709" y="2035910"/>
            <a:ext cx="2865413" cy="1278666"/>
          </a:xfrm>
          <a:prstGeom prst="rect">
            <a:avLst/>
          </a:prstGeom>
          <a:noFill/>
          <a:ln>
            <a:noFill/>
          </a:ln>
        </p:spPr>
      </p:pic>
      <p:pic>
        <p:nvPicPr>
          <p:cNvPr id="631" name="Google Shape;631;g1317df7e850_0_231"/>
          <p:cNvPicPr preferRelativeResize="0"/>
          <p:nvPr/>
        </p:nvPicPr>
        <p:blipFill rotWithShape="1">
          <a:blip r:embed="rId4">
            <a:alphaModFix/>
          </a:blip>
          <a:srcRect b="6111" l="12976" r="44701" t="56371"/>
          <a:stretch/>
        </p:blipFill>
        <p:spPr>
          <a:xfrm>
            <a:off x="1399281" y="3252136"/>
            <a:ext cx="2609602" cy="1301176"/>
          </a:xfrm>
          <a:prstGeom prst="rect">
            <a:avLst/>
          </a:prstGeom>
          <a:noFill/>
          <a:ln>
            <a:noFill/>
          </a:ln>
        </p:spPr>
      </p:pic>
      <p:sp>
        <p:nvSpPr>
          <p:cNvPr id="632" name="Google Shape;632;g1317df7e850_0_231"/>
          <p:cNvSpPr/>
          <p:nvPr/>
        </p:nvSpPr>
        <p:spPr>
          <a:xfrm>
            <a:off x="4640605" y="2029555"/>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3" name="Google Shape;633;g1317df7e850_0_231"/>
          <p:cNvSpPr/>
          <p:nvPr/>
        </p:nvSpPr>
        <p:spPr>
          <a:xfrm>
            <a:off x="801711" y="2029555"/>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4" name="Google Shape;634;g1317df7e850_0_231"/>
          <p:cNvSpPr txBox="1"/>
          <p:nvPr/>
        </p:nvSpPr>
        <p:spPr>
          <a:xfrm>
            <a:off x="901500" y="2052625"/>
            <a:ext cx="2259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1</a:t>
            </a:r>
            <a:endParaRPr b="1" i="0" sz="1500" u="none" cap="none" strike="noStrike">
              <a:solidFill>
                <a:schemeClr val="lt1"/>
              </a:solidFill>
              <a:latin typeface="Sora"/>
              <a:ea typeface="Sora"/>
              <a:cs typeface="Sora"/>
              <a:sym typeface="Sora"/>
            </a:endParaRPr>
          </a:p>
        </p:txBody>
      </p:sp>
      <p:sp>
        <p:nvSpPr>
          <p:cNvPr id="635" name="Google Shape;635;g1317df7e850_0_231"/>
          <p:cNvSpPr txBox="1"/>
          <p:nvPr/>
        </p:nvSpPr>
        <p:spPr>
          <a:xfrm>
            <a:off x="4732048" y="2052625"/>
            <a:ext cx="2259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2</a:t>
            </a:r>
            <a:endParaRPr b="1" i="0" sz="1500" u="none" cap="none" strike="noStrike">
              <a:solidFill>
                <a:schemeClr val="lt1"/>
              </a:solidFill>
              <a:latin typeface="Sora"/>
              <a:ea typeface="Sora"/>
              <a:cs typeface="Sora"/>
              <a:sym typeface="Sora"/>
            </a:endParaRPr>
          </a:p>
        </p:txBody>
      </p:sp>
      <p:sp>
        <p:nvSpPr>
          <p:cNvPr id="636" name="Google Shape;636;g1317df7e850_0_231"/>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637" name="Google Shape;637;g1317df7e850_0_231"/>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Creación de data frames</a:t>
            </a:r>
            <a:endParaRPr b="0" sz="1400">
              <a:solidFill>
                <a:srgbClr val="CC00CC"/>
              </a:solidFill>
              <a:latin typeface="Work Sans"/>
              <a:ea typeface="Work Sans"/>
              <a:cs typeface="Work Sans"/>
              <a:sym typeface="Work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317df7e850_0_254"/>
          <p:cNvSpPr txBox="1"/>
          <p:nvPr/>
        </p:nvSpPr>
        <p:spPr>
          <a:xfrm>
            <a:off x="1010100" y="1329385"/>
            <a:ext cx="7132200" cy="6972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40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La tercera forma de hacer un data frame no solo es la más usada, sino también la más sencilla. Por lo general, cuando analizas datos, estos ya existen en forma de otro tipo de archivos. Dos de los más comunes son los libros de Excel y los archivos CSV.</a:t>
            </a:r>
            <a:endParaRPr b="0" i="0" sz="1100" u="none" cap="none" strike="noStrike">
              <a:solidFill>
                <a:srgbClr val="2E333A"/>
              </a:solidFill>
              <a:latin typeface="Work Sans Medium"/>
              <a:ea typeface="Work Sans Medium"/>
              <a:cs typeface="Work Sans Medium"/>
              <a:sym typeface="Work Sans Medium"/>
            </a:endParaRPr>
          </a:p>
        </p:txBody>
      </p:sp>
      <p:pic>
        <p:nvPicPr>
          <p:cNvPr id="643" name="Google Shape;643;g1317df7e850_0_254"/>
          <p:cNvPicPr preferRelativeResize="0"/>
          <p:nvPr/>
        </p:nvPicPr>
        <p:blipFill rotWithShape="1">
          <a:blip r:embed="rId3">
            <a:alphaModFix/>
          </a:blip>
          <a:srcRect b="20878" l="0" r="27461" t="0"/>
          <a:stretch/>
        </p:blipFill>
        <p:spPr>
          <a:xfrm>
            <a:off x="1275938" y="2353256"/>
            <a:ext cx="1765368" cy="1481269"/>
          </a:xfrm>
          <a:prstGeom prst="rect">
            <a:avLst/>
          </a:prstGeom>
          <a:noFill/>
          <a:ln>
            <a:noFill/>
          </a:ln>
        </p:spPr>
      </p:pic>
      <p:pic>
        <p:nvPicPr>
          <p:cNvPr id="644" name="Google Shape;644;g1317df7e850_0_254"/>
          <p:cNvPicPr preferRelativeResize="0"/>
          <p:nvPr/>
        </p:nvPicPr>
        <p:blipFill rotWithShape="1">
          <a:blip r:embed="rId4">
            <a:alphaModFix/>
          </a:blip>
          <a:srcRect b="0" l="0" r="0" t="0"/>
          <a:stretch/>
        </p:blipFill>
        <p:spPr>
          <a:xfrm>
            <a:off x="3578385" y="2397682"/>
            <a:ext cx="4658435" cy="995648"/>
          </a:xfrm>
          <a:prstGeom prst="rect">
            <a:avLst/>
          </a:prstGeom>
          <a:noFill/>
          <a:ln>
            <a:noFill/>
          </a:ln>
        </p:spPr>
      </p:pic>
      <p:sp>
        <p:nvSpPr>
          <p:cNvPr id="645" name="Google Shape;645;g1317df7e850_0_254"/>
          <p:cNvSpPr/>
          <p:nvPr/>
        </p:nvSpPr>
        <p:spPr>
          <a:xfrm>
            <a:off x="3380380" y="2196242"/>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6" name="Google Shape;646;g1317df7e850_0_254"/>
          <p:cNvSpPr/>
          <p:nvPr/>
        </p:nvSpPr>
        <p:spPr>
          <a:xfrm>
            <a:off x="1013099" y="2196242"/>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7" name="Google Shape;647;g1317df7e850_0_254"/>
          <p:cNvSpPr txBox="1"/>
          <p:nvPr/>
        </p:nvSpPr>
        <p:spPr>
          <a:xfrm>
            <a:off x="1098798" y="2219300"/>
            <a:ext cx="2364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1</a:t>
            </a:r>
            <a:endParaRPr b="1" i="0" sz="1500" u="none" cap="none" strike="noStrike">
              <a:solidFill>
                <a:schemeClr val="lt1"/>
              </a:solidFill>
              <a:latin typeface="Sora"/>
              <a:ea typeface="Sora"/>
              <a:cs typeface="Sora"/>
              <a:sym typeface="Sora"/>
            </a:endParaRPr>
          </a:p>
        </p:txBody>
      </p:sp>
      <p:sp>
        <p:nvSpPr>
          <p:cNvPr id="648" name="Google Shape;648;g1317df7e850_0_254"/>
          <p:cNvSpPr txBox="1"/>
          <p:nvPr/>
        </p:nvSpPr>
        <p:spPr>
          <a:xfrm>
            <a:off x="3456648" y="2219300"/>
            <a:ext cx="2364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2</a:t>
            </a:r>
            <a:endParaRPr b="1" i="0" sz="1500" u="none" cap="none" strike="noStrike">
              <a:solidFill>
                <a:schemeClr val="lt1"/>
              </a:solidFill>
              <a:latin typeface="Sora"/>
              <a:ea typeface="Sora"/>
              <a:cs typeface="Sora"/>
              <a:sym typeface="Sora"/>
            </a:endParaRPr>
          </a:p>
        </p:txBody>
      </p:sp>
      <p:sp>
        <p:nvSpPr>
          <p:cNvPr id="649" name="Google Shape;649;g1317df7e850_0_254"/>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650" name="Google Shape;650;g1317df7e850_0_254"/>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Creación de data frames</a:t>
            </a:r>
            <a:endParaRPr b="0" sz="1400">
              <a:solidFill>
                <a:srgbClr val="CC00CC"/>
              </a:solidFill>
              <a:latin typeface="Work Sans"/>
              <a:ea typeface="Work Sans"/>
              <a:cs typeface="Work Sans"/>
              <a:sym typeface="Work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g1317df7e850_0_279"/>
          <p:cNvPicPr preferRelativeResize="0"/>
          <p:nvPr/>
        </p:nvPicPr>
        <p:blipFill rotWithShape="1">
          <a:blip r:embed="rId3">
            <a:alphaModFix/>
          </a:blip>
          <a:srcRect b="0" l="0" r="0" t="0"/>
          <a:stretch/>
        </p:blipFill>
        <p:spPr>
          <a:xfrm>
            <a:off x="1184081" y="2348905"/>
            <a:ext cx="3947210" cy="1036833"/>
          </a:xfrm>
          <a:prstGeom prst="rect">
            <a:avLst/>
          </a:prstGeom>
          <a:noFill/>
          <a:ln>
            <a:noFill/>
          </a:ln>
        </p:spPr>
      </p:pic>
      <p:pic>
        <p:nvPicPr>
          <p:cNvPr id="656" name="Google Shape;656;g1317df7e850_0_279"/>
          <p:cNvPicPr preferRelativeResize="0"/>
          <p:nvPr/>
        </p:nvPicPr>
        <p:blipFill rotWithShape="1">
          <a:blip r:embed="rId4">
            <a:alphaModFix/>
          </a:blip>
          <a:srcRect b="0" l="0" r="0" t="0"/>
          <a:stretch/>
        </p:blipFill>
        <p:spPr>
          <a:xfrm>
            <a:off x="6069277" y="1669069"/>
            <a:ext cx="2064060" cy="2472618"/>
          </a:xfrm>
          <a:prstGeom prst="rect">
            <a:avLst/>
          </a:prstGeom>
          <a:noFill/>
          <a:ln>
            <a:noFill/>
          </a:ln>
        </p:spPr>
      </p:pic>
      <p:sp>
        <p:nvSpPr>
          <p:cNvPr id="657" name="Google Shape;657;g1317df7e850_0_279"/>
          <p:cNvSpPr/>
          <p:nvPr/>
        </p:nvSpPr>
        <p:spPr>
          <a:xfrm>
            <a:off x="5375005" y="1573349"/>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8" name="Google Shape;658;g1317df7e850_0_279"/>
          <p:cNvSpPr/>
          <p:nvPr/>
        </p:nvSpPr>
        <p:spPr>
          <a:xfrm>
            <a:off x="1013099" y="1573349"/>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9" name="Google Shape;659;g1317df7e850_0_279"/>
          <p:cNvSpPr txBox="1"/>
          <p:nvPr/>
        </p:nvSpPr>
        <p:spPr>
          <a:xfrm>
            <a:off x="1098798" y="1596425"/>
            <a:ext cx="2292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3</a:t>
            </a:r>
            <a:endParaRPr b="1" i="0" sz="1500" u="none" cap="none" strike="noStrike">
              <a:solidFill>
                <a:schemeClr val="lt1"/>
              </a:solidFill>
              <a:latin typeface="Sora"/>
              <a:ea typeface="Sora"/>
              <a:cs typeface="Sora"/>
              <a:sym typeface="Sora"/>
            </a:endParaRPr>
          </a:p>
        </p:txBody>
      </p:sp>
      <p:sp>
        <p:nvSpPr>
          <p:cNvPr id="660" name="Google Shape;660;g1317df7e850_0_279"/>
          <p:cNvSpPr txBox="1"/>
          <p:nvPr/>
        </p:nvSpPr>
        <p:spPr>
          <a:xfrm>
            <a:off x="5462973" y="1596425"/>
            <a:ext cx="2292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4</a:t>
            </a:r>
            <a:endParaRPr b="1" i="0" sz="1500" u="none" cap="none" strike="noStrike">
              <a:solidFill>
                <a:schemeClr val="lt1"/>
              </a:solidFill>
              <a:latin typeface="Sora"/>
              <a:ea typeface="Sora"/>
              <a:cs typeface="Sora"/>
              <a:sym typeface="Sora"/>
            </a:endParaRPr>
          </a:p>
        </p:txBody>
      </p:sp>
      <p:sp>
        <p:nvSpPr>
          <p:cNvPr id="661" name="Google Shape;661;g1317df7e850_0_279"/>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662" name="Google Shape;662;g1317df7e850_0_279"/>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Creación de data frames</a:t>
            </a:r>
            <a:endParaRPr b="0" sz="1400">
              <a:solidFill>
                <a:srgbClr val="CC00CC"/>
              </a:solidFill>
              <a:latin typeface="Work Sans"/>
              <a:ea typeface="Work Sans"/>
              <a:cs typeface="Work Sans"/>
              <a:sym typeface="Work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1317df7e850_0_303"/>
          <p:cNvPicPr preferRelativeResize="0"/>
          <p:nvPr/>
        </p:nvPicPr>
        <p:blipFill rotWithShape="1">
          <a:blip r:embed="rId3">
            <a:alphaModFix/>
          </a:blip>
          <a:srcRect b="0" l="0" r="0" t="0"/>
          <a:stretch/>
        </p:blipFill>
        <p:spPr>
          <a:xfrm>
            <a:off x="2366775" y="1412550"/>
            <a:ext cx="1820043" cy="3302323"/>
          </a:xfrm>
          <a:prstGeom prst="rect">
            <a:avLst/>
          </a:prstGeom>
          <a:noFill/>
          <a:ln>
            <a:noFill/>
          </a:ln>
        </p:spPr>
      </p:pic>
      <p:pic>
        <p:nvPicPr>
          <p:cNvPr id="668" name="Google Shape;668;g1317df7e850_0_303"/>
          <p:cNvPicPr preferRelativeResize="0"/>
          <p:nvPr/>
        </p:nvPicPr>
        <p:blipFill rotWithShape="1">
          <a:blip r:embed="rId4">
            <a:alphaModFix/>
          </a:blip>
          <a:srcRect b="0" l="0" r="0" t="0"/>
          <a:stretch/>
        </p:blipFill>
        <p:spPr>
          <a:xfrm>
            <a:off x="5423717" y="2112649"/>
            <a:ext cx="2371725" cy="1200150"/>
          </a:xfrm>
          <a:prstGeom prst="rect">
            <a:avLst/>
          </a:prstGeom>
          <a:noFill/>
          <a:ln>
            <a:noFill/>
          </a:ln>
        </p:spPr>
      </p:pic>
      <p:sp>
        <p:nvSpPr>
          <p:cNvPr id="669" name="Google Shape;669;g1317df7e850_0_303"/>
          <p:cNvSpPr/>
          <p:nvPr/>
        </p:nvSpPr>
        <p:spPr>
          <a:xfrm>
            <a:off x="4948761" y="1573349"/>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0" name="Google Shape;670;g1317df7e850_0_303"/>
          <p:cNvSpPr/>
          <p:nvPr/>
        </p:nvSpPr>
        <p:spPr>
          <a:xfrm>
            <a:off x="1727474" y="1573349"/>
            <a:ext cx="415500" cy="415500"/>
          </a:xfrm>
          <a:prstGeom prst="ellipse">
            <a:avLst/>
          </a:prstGeom>
          <a:solidFill>
            <a:srgbClr val="CC00C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1" name="Google Shape;671;g1317df7e850_0_303"/>
          <p:cNvSpPr txBox="1"/>
          <p:nvPr/>
        </p:nvSpPr>
        <p:spPr>
          <a:xfrm>
            <a:off x="1808248" y="1596425"/>
            <a:ext cx="2220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5</a:t>
            </a:r>
            <a:endParaRPr b="1" i="0" sz="1500" u="none" cap="none" strike="noStrike">
              <a:solidFill>
                <a:schemeClr val="lt1"/>
              </a:solidFill>
              <a:latin typeface="Sora"/>
              <a:ea typeface="Sora"/>
              <a:cs typeface="Sora"/>
              <a:sym typeface="Sora"/>
            </a:endParaRPr>
          </a:p>
        </p:txBody>
      </p:sp>
      <p:sp>
        <p:nvSpPr>
          <p:cNvPr id="672" name="Google Shape;672;g1317df7e850_0_303"/>
          <p:cNvSpPr txBox="1"/>
          <p:nvPr/>
        </p:nvSpPr>
        <p:spPr>
          <a:xfrm>
            <a:off x="5004350" y="1596425"/>
            <a:ext cx="265200" cy="369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900"/>
              <a:buFont typeface="Arial"/>
              <a:buNone/>
            </a:pPr>
            <a:r>
              <a:rPr b="1" i="0" lang="es" sz="1500" u="none" cap="none" strike="noStrike">
                <a:solidFill>
                  <a:schemeClr val="lt1"/>
                </a:solidFill>
                <a:latin typeface="Sora"/>
                <a:ea typeface="Sora"/>
                <a:cs typeface="Sora"/>
                <a:sym typeface="Sora"/>
              </a:rPr>
              <a:t>6</a:t>
            </a:r>
            <a:endParaRPr b="1" i="0" sz="1500" u="none" cap="none" strike="noStrike">
              <a:solidFill>
                <a:schemeClr val="lt1"/>
              </a:solidFill>
              <a:latin typeface="Sora"/>
              <a:ea typeface="Sora"/>
              <a:cs typeface="Sora"/>
              <a:sym typeface="Sora"/>
            </a:endParaRPr>
          </a:p>
        </p:txBody>
      </p:sp>
      <p:sp>
        <p:nvSpPr>
          <p:cNvPr id="673" name="Google Shape;673;g1317df7e850_0_303"/>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674" name="Google Shape;674;g1317df7e850_0_303"/>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Creación de data frames</a:t>
            </a:r>
            <a:endParaRPr b="0" sz="1400">
              <a:solidFill>
                <a:srgbClr val="CC00CC"/>
              </a:solidFill>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1317df7e850_0_361"/>
          <p:cNvSpPr txBox="1"/>
          <p:nvPr/>
        </p:nvSpPr>
        <p:spPr>
          <a:xfrm>
            <a:off x="853712" y="1399850"/>
            <a:ext cx="7121100" cy="6591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Por último, es necesario saber la ruta o dirección del documento de Excel</a:t>
            </a:r>
            <a:r>
              <a:rPr lang="es" sz="1100">
                <a:solidFill>
                  <a:schemeClr val="dk1"/>
                </a:solidFill>
                <a:latin typeface="Work Sans Medium"/>
                <a:ea typeface="Work Sans Medium"/>
                <a:cs typeface="Work Sans Medium"/>
                <a:sym typeface="Work Sans Medium"/>
              </a:rPr>
              <a:t>.</a:t>
            </a:r>
            <a:endParaRPr sz="1100">
              <a:solidFill>
                <a:schemeClr val="dk1"/>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chemeClr val="dk1"/>
              </a:buClr>
              <a:buSzPts val="800"/>
              <a:buFont typeface="Arial"/>
              <a:buNone/>
            </a:pPr>
            <a:r>
              <a:rPr b="1" lang="es" sz="1700">
                <a:solidFill>
                  <a:srgbClr val="CC00CC"/>
                </a:solidFill>
                <a:latin typeface="Work Sans"/>
                <a:ea typeface="Work Sans"/>
                <a:cs typeface="Work Sans"/>
                <a:sym typeface="Work Sans"/>
              </a:rPr>
              <a:t>¿Puedes explicar el proceso para realizarlo en Google Colab?</a:t>
            </a:r>
            <a:endParaRPr sz="1100">
              <a:solidFill>
                <a:schemeClr val="dk1"/>
              </a:solidFill>
              <a:latin typeface="Work Sans Medium"/>
              <a:ea typeface="Work Sans Medium"/>
              <a:cs typeface="Work Sans Medium"/>
              <a:sym typeface="Work Sans Medium"/>
            </a:endParaRPr>
          </a:p>
        </p:txBody>
      </p:sp>
      <p:pic>
        <p:nvPicPr>
          <p:cNvPr id="680" name="Google Shape;680;g1317df7e850_0_361"/>
          <p:cNvPicPr preferRelativeResize="0"/>
          <p:nvPr/>
        </p:nvPicPr>
        <p:blipFill rotWithShape="1">
          <a:blip r:embed="rId3">
            <a:alphaModFix/>
          </a:blip>
          <a:srcRect b="0" l="0" r="0" t="0"/>
          <a:stretch/>
        </p:blipFill>
        <p:spPr>
          <a:xfrm>
            <a:off x="1383733" y="2455528"/>
            <a:ext cx="1996678" cy="1535906"/>
          </a:xfrm>
          <a:prstGeom prst="rect">
            <a:avLst/>
          </a:prstGeom>
          <a:noFill/>
          <a:ln>
            <a:noFill/>
          </a:ln>
        </p:spPr>
      </p:pic>
      <p:pic>
        <p:nvPicPr>
          <p:cNvPr id="681" name="Google Shape;681;g1317df7e850_0_361"/>
          <p:cNvPicPr preferRelativeResize="0"/>
          <p:nvPr/>
        </p:nvPicPr>
        <p:blipFill rotWithShape="1">
          <a:blip r:embed="rId4">
            <a:alphaModFix/>
          </a:blip>
          <a:srcRect b="0" l="0" r="0" t="0"/>
          <a:stretch/>
        </p:blipFill>
        <p:spPr>
          <a:xfrm>
            <a:off x="4604275" y="2544147"/>
            <a:ext cx="2695050" cy="1031024"/>
          </a:xfrm>
          <a:prstGeom prst="rect">
            <a:avLst/>
          </a:prstGeom>
          <a:noFill/>
          <a:ln>
            <a:noFill/>
          </a:ln>
        </p:spPr>
      </p:pic>
      <p:sp>
        <p:nvSpPr>
          <p:cNvPr id="682" name="Google Shape;682;g1317df7e850_0_361"/>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683" name="Google Shape;683;g1317df7e850_0_361"/>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Creación de data frames</a:t>
            </a:r>
            <a:endParaRPr b="0" sz="1400">
              <a:solidFill>
                <a:srgbClr val="CC00CC"/>
              </a:solidFill>
              <a:latin typeface="Work Sans"/>
              <a:ea typeface="Work Sans"/>
              <a:cs typeface="Work Sans"/>
              <a:sym typeface="Work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131845d35d2_0_7"/>
          <p:cNvSpPr txBox="1"/>
          <p:nvPr/>
        </p:nvSpPr>
        <p:spPr>
          <a:xfrm>
            <a:off x="1026694" y="1203135"/>
            <a:ext cx="6418500" cy="1048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Una vez que tienes tu data frame generado o importado (en el ejemplo se llama df), puedes explorar un poco su contenido mediante distintas funciones.</a:t>
            </a:r>
            <a:r>
              <a:rPr lang="es" sz="1100">
                <a:solidFill>
                  <a:schemeClr val="dk1"/>
                </a:solidFill>
                <a:latin typeface="Work Sans Medium"/>
                <a:ea typeface="Work Sans Medium"/>
                <a:cs typeface="Work Sans Medium"/>
                <a:sym typeface="Work Sans Medium"/>
              </a:rPr>
              <a:t> </a:t>
            </a:r>
            <a:r>
              <a:rPr b="0" i="0" lang="es" sz="1100" u="none" cap="none" strike="noStrike">
                <a:solidFill>
                  <a:schemeClr val="dk1"/>
                </a:solidFill>
                <a:latin typeface="Work Sans Medium"/>
                <a:ea typeface="Work Sans Medium"/>
                <a:cs typeface="Work Sans Medium"/>
                <a:sym typeface="Work Sans Medium"/>
              </a:rPr>
              <a:t>Para ver las primeras cinco filas, debes usar la siguiente función:</a:t>
            </a:r>
            <a:endParaRPr b="0" i="0" sz="1100" u="none" cap="none" strike="noStrike">
              <a:solidFill>
                <a:schemeClr val="dk1"/>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chemeClr val="dk1"/>
              </a:buClr>
              <a:buSzPts val="800"/>
              <a:buFont typeface="Arial"/>
              <a:buNone/>
            </a:pPr>
            <a:r>
              <a:rPr b="1" lang="es" sz="1700">
                <a:solidFill>
                  <a:srgbClr val="CC00CC"/>
                </a:solidFill>
                <a:latin typeface="Work Sans"/>
                <a:ea typeface="Work Sans"/>
                <a:cs typeface="Work Sans"/>
                <a:sym typeface="Work Sans"/>
              </a:rPr>
              <a:t>¿Qué indica en Python el uso del símbolo “#”?</a:t>
            </a:r>
            <a:endParaRPr b="1" sz="1100">
              <a:solidFill>
                <a:schemeClr val="dk1"/>
              </a:solidFill>
              <a:latin typeface="Work Sans"/>
              <a:ea typeface="Work Sans"/>
              <a:cs typeface="Work Sans"/>
              <a:sym typeface="Work Sans"/>
            </a:endParaRPr>
          </a:p>
        </p:txBody>
      </p:sp>
      <p:pic>
        <p:nvPicPr>
          <p:cNvPr id="689" name="Google Shape;689;g131845d35d2_0_7"/>
          <p:cNvPicPr preferRelativeResize="0"/>
          <p:nvPr/>
        </p:nvPicPr>
        <p:blipFill rotWithShape="1">
          <a:blip r:embed="rId3">
            <a:alphaModFix/>
          </a:blip>
          <a:srcRect b="6366" l="14896" r="3695" t="46537"/>
          <a:stretch/>
        </p:blipFill>
        <p:spPr>
          <a:xfrm>
            <a:off x="907750" y="2321301"/>
            <a:ext cx="5945352" cy="1934726"/>
          </a:xfrm>
          <a:prstGeom prst="rect">
            <a:avLst/>
          </a:prstGeom>
          <a:noFill/>
          <a:ln>
            <a:noFill/>
          </a:ln>
        </p:spPr>
      </p:pic>
      <p:sp>
        <p:nvSpPr>
          <p:cNvPr id="690" name="Google Shape;690;g131845d35d2_0_7"/>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691" name="Google Shape;691;g131845d35d2_0_7"/>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Leer un data frame</a:t>
            </a:r>
            <a:endParaRPr b="0" sz="1400">
              <a:solidFill>
                <a:srgbClr val="CC00CC"/>
              </a:solidFill>
              <a:latin typeface="Work Sans"/>
              <a:ea typeface="Work Sans"/>
              <a:cs typeface="Work Sans"/>
              <a:sym typeface="Work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31845d35d2_0_53"/>
          <p:cNvSpPr txBox="1"/>
          <p:nvPr/>
        </p:nvSpPr>
        <p:spPr>
          <a:xfrm>
            <a:off x="996563" y="1358625"/>
            <a:ext cx="7482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400" u="none" cap="none" strike="noStrike">
                <a:solidFill>
                  <a:schemeClr val="dk1"/>
                </a:solidFill>
                <a:latin typeface="Work Sans Medium"/>
                <a:ea typeface="Work Sans Medium"/>
                <a:cs typeface="Work Sans Medium"/>
                <a:sym typeface="Work Sans Medium"/>
              </a:rPr>
              <a:t>Para ver las últimas cinco filas, debes usar la siguiente función:</a:t>
            </a:r>
            <a:endParaRPr b="0" i="0" sz="1100" u="none" cap="none" strike="noStrike">
              <a:solidFill>
                <a:schemeClr val="dk1"/>
              </a:solidFill>
              <a:latin typeface="Work Sans Medium"/>
              <a:ea typeface="Work Sans Medium"/>
              <a:cs typeface="Work Sans Medium"/>
              <a:sym typeface="Work Sans Medium"/>
            </a:endParaRPr>
          </a:p>
        </p:txBody>
      </p:sp>
      <p:pic>
        <p:nvPicPr>
          <p:cNvPr id="697" name="Google Shape;697;g131845d35d2_0_53"/>
          <p:cNvPicPr preferRelativeResize="0"/>
          <p:nvPr/>
        </p:nvPicPr>
        <p:blipFill rotWithShape="1">
          <a:blip r:embed="rId3">
            <a:alphaModFix/>
          </a:blip>
          <a:srcRect b="17645" l="9101" r="8666" t="37712"/>
          <a:stretch/>
        </p:blipFill>
        <p:spPr>
          <a:xfrm>
            <a:off x="1050619" y="2034316"/>
            <a:ext cx="6743890" cy="2059355"/>
          </a:xfrm>
          <a:prstGeom prst="rect">
            <a:avLst/>
          </a:prstGeom>
          <a:noFill/>
          <a:ln>
            <a:noFill/>
          </a:ln>
        </p:spPr>
      </p:pic>
      <p:sp>
        <p:nvSpPr>
          <p:cNvPr id="698" name="Google Shape;698;g131845d35d2_0_53"/>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699" name="Google Shape;699;g131845d35d2_0_53"/>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Leer un data frame</a:t>
            </a:r>
            <a:endParaRPr b="0" sz="1400">
              <a:solidFill>
                <a:srgbClr val="CC00CC"/>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2f9a02d69b_1_141"/>
          <p:cNvSpPr/>
          <p:nvPr/>
        </p:nvSpPr>
        <p:spPr>
          <a:xfrm>
            <a:off x="2157125"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cxnSp>
        <p:nvCxnSpPr>
          <p:cNvPr id="332" name="Google Shape;332;g12f9a02d69b_1_141"/>
          <p:cNvCxnSpPr/>
          <p:nvPr/>
        </p:nvCxnSpPr>
        <p:spPr>
          <a:xfrm>
            <a:off x="905400" y="2240075"/>
            <a:ext cx="7362300" cy="0"/>
          </a:xfrm>
          <a:prstGeom prst="straightConnector1">
            <a:avLst/>
          </a:prstGeom>
          <a:noFill/>
          <a:ln cap="rnd" cmpd="sng" w="38100">
            <a:solidFill>
              <a:srgbClr val="999999">
                <a:alpha val="23920"/>
              </a:srgbClr>
            </a:solidFill>
            <a:prstDash val="solid"/>
            <a:round/>
            <a:headEnd len="sm" w="sm" type="none"/>
            <a:tailEnd len="sm" w="sm" type="triangle"/>
          </a:ln>
        </p:spPr>
      </p:cxnSp>
      <p:cxnSp>
        <p:nvCxnSpPr>
          <p:cNvPr id="333" name="Google Shape;333;g12f9a02d69b_1_141"/>
          <p:cNvCxnSpPr/>
          <p:nvPr/>
        </p:nvCxnSpPr>
        <p:spPr>
          <a:xfrm>
            <a:off x="4277042" y="1610467"/>
            <a:ext cx="543300" cy="0"/>
          </a:xfrm>
          <a:prstGeom prst="straightConnector1">
            <a:avLst/>
          </a:prstGeom>
          <a:noFill/>
          <a:ln cap="flat" cmpd="sng" w="19050">
            <a:solidFill>
              <a:srgbClr val="CC00CC"/>
            </a:solidFill>
            <a:prstDash val="solid"/>
            <a:round/>
            <a:headEnd len="sm" w="sm" type="none"/>
            <a:tailEnd len="med" w="med" type="oval"/>
          </a:ln>
        </p:spPr>
      </p:cxnSp>
      <p:sp>
        <p:nvSpPr>
          <p:cNvPr id="334" name="Google Shape;334;g12f9a02d69b_1_141"/>
          <p:cNvSpPr txBox="1"/>
          <p:nvPr/>
        </p:nvSpPr>
        <p:spPr>
          <a:xfrm>
            <a:off x="215906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01</a:t>
            </a:r>
            <a:endParaRPr b="1" sz="1200">
              <a:solidFill>
                <a:srgbClr val="666666"/>
              </a:solidFill>
              <a:latin typeface="Sora"/>
              <a:ea typeface="Sora"/>
              <a:cs typeface="Sora"/>
              <a:sym typeface="Sora"/>
            </a:endParaRPr>
          </a:p>
        </p:txBody>
      </p:sp>
      <p:sp>
        <p:nvSpPr>
          <p:cNvPr id="335" name="Google Shape;335;g12f9a02d69b_1_141"/>
          <p:cNvSpPr txBox="1"/>
          <p:nvPr/>
        </p:nvSpPr>
        <p:spPr>
          <a:xfrm>
            <a:off x="2488600" y="1672550"/>
            <a:ext cx="2331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s" sz="1000">
                <a:solidFill>
                  <a:srgbClr val="CC00CC"/>
                </a:solidFill>
                <a:latin typeface="Work Sans Medium"/>
                <a:ea typeface="Work Sans Medium"/>
                <a:cs typeface="Work Sans Medium"/>
                <a:sym typeface="Work Sans Medium"/>
              </a:rPr>
              <a:t>Fundamentos de Data Science</a:t>
            </a:r>
            <a:endParaRPr sz="1000">
              <a:solidFill>
                <a:srgbClr val="CC00CC"/>
              </a:solidFill>
              <a:latin typeface="Work Sans Medium"/>
              <a:ea typeface="Work Sans Medium"/>
              <a:cs typeface="Work Sans Medium"/>
              <a:sym typeface="Work Sans Medium"/>
            </a:endParaRPr>
          </a:p>
        </p:txBody>
      </p:sp>
      <p:sp>
        <p:nvSpPr>
          <p:cNvPr id="336" name="Google Shape;336;g12f9a02d69b_1_141"/>
          <p:cNvSpPr txBox="1"/>
          <p:nvPr/>
        </p:nvSpPr>
        <p:spPr>
          <a:xfrm>
            <a:off x="3039553" y="1431625"/>
            <a:ext cx="12375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s">
                <a:solidFill>
                  <a:srgbClr val="CC00CC"/>
                </a:solidFill>
                <a:latin typeface="Sora"/>
                <a:ea typeface="Sora"/>
                <a:cs typeface="Sora"/>
                <a:sym typeface="Sora"/>
              </a:rPr>
              <a:t>MÓDULO 1</a:t>
            </a:r>
            <a:endParaRPr b="1" i="0" u="none" cap="none" strike="noStrike">
              <a:solidFill>
                <a:srgbClr val="CC00CC"/>
              </a:solidFill>
              <a:latin typeface="Sora"/>
              <a:ea typeface="Sora"/>
              <a:cs typeface="Sora"/>
              <a:sym typeface="Sora"/>
            </a:endParaRPr>
          </a:p>
        </p:txBody>
      </p:sp>
      <p:cxnSp>
        <p:nvCxnSpPr>
          <p:cNvPr id="337" name="Google Shape;337;g12f9a02d69b_1_141"/>
          <p:cNvCxnSpPr/>
          <p:nvPr/>
        </p:nvCxnSpPr>
        <p:spPr>
          <a:xfrm>
            <a:off x="2471642" y="1629517"/>
            <a:ext cx="543300" cy="0"/>
          </a:xfrm>
          <a:prstGeom prst="straightConnector1">
            <a:avLst/>
          </a:prstGeom>
          <a:noFill/>
          <a:ln cap="flat" cmpd="sng" w="19050">
            <a:solidFill>
              <a:srgbClr val="CC00CC"/>
            </a:solidFill>
            <a:prstDash val="solid"/>
            <a:round/>
            <a:headEnd len="sm" w="sm" type="oval"/>
            <a:tailEnd len="med" w="med" type="none"/>
          </a:ln>
        </p:spPr>
      </p:cxnSp>
      <p:sp>
        <p:nvSpPr>
          <p:cNvPr id="338" name="Google Shape;338;g12f9a02d69b_1_141"/>
          <p:cNvSpPr txBox="1"/>
          <p:nvPr/>
        </p:nvSpPr>
        <p:spPr>
          <a:xfrm>
            <a:off x="683853" y="1462750"/>
            <a:ext cx="12375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s">
                <a:solidFill>
                  <a:srgbClr val="B7B7B7"/>
                </a:solidFill>
                <a:latin typeface="Sora"/>
                <a:ea typeface="Sora"/>
                <a:cs typeface="Sora"/>
                <a:sym typeface="Sora"/>
              </a:rPr>
              <a:t>MÓDULO 0</a:t>
            </a:r>
            <a:endParaRPr b="1" i="0" u="none" cap="none" strike="noStrike">
              <a:solidFill>
                <a:srgbClr val="B7B7B7"/>
              </a:solidFill>
              <a:latin typeface="Sora"/>
              <a:ea typeface="Sora"/>
              <a:cs typeface="Sora"/>
              <a:sym typeface="Sora"/>
            </a:endParaRPr>
          </a:p>
        </p:txBody>
      </p:sp>
      <p:sp>
        <p:nvSpPr>
          <p:cNvPr id="339" name="Google Shape;339;g12f9a02d69b_1_141"/>
          <p:cNvSpPr/>
          <p:nvPr/>
        </p:nvSpPr>
        <p:spPr>
          <a:xfrm>
            <a:off x="1055250"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40" name="Google Shape;340;g12f9a02d69b_1_141"/>
          <p:cNvSpPr txBox="1"/>
          <p:nvPr/>
        </p:nvSpPr>
        <p:spPr>
          <a:xfrm>
            <a:off x="1057189"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a:t>
            </a:r>
            <a:endParaRPr b="1" i="0" sz="1200" u="none" cap="none" strike="noStrike">
              <a:solidFill>
                <a:srgbClr val="666666"/>
              </a:solidFill>
              <a:latin typeface="Sora"/>
              <a:ea typeface="Sora"/>
              <a:cs typeface="Sora"/>
              <a:sym typeface="Sora"/>
            </a:endParaRPr>
          </a:p>
        </p:txBody>
      </p:sp>
      <p:sp>
        <p:nvSpPr>
          <p:cNvPr id="341" name="Google Shape;341;g12f9a02d69b_1_141"/>
          <p:cNvSpPr txBox="1"/>
          <p:nvPr/>
        </p:nvSpPr>
        <p:spPr>
          <a:xfrm>
            <a:off x="200727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b="1" i="0" sz="1000" cap="none" strike="noStrike">
              <a:solidFill>
                <a:srgbClr val="CC00CC"/>
              </a:solidFill>
              <a:latin typeface="Sora"/>
              <a:ea typeface="Sora"/>
              <a:cs typeface="Sora"/>
              <a:sym typeface="Sora"/>
            </a:endParaRPr>
          </a:p>
        </p:txBody>
      </p:sp>
      <p:sp>
        <p:nvSpPr>
          <p:cNvPr id="342" name="Google Shape;342;g12f9a02d69b_1_141"/>
          <p:cNvSpPr txBox="1"/>
          <p:nvPr/>
        </p:nvSpPr>
        <p:spPr>
          <a:xfrm>
            <a:off x="905400"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43" name="Google Shape;343;g12f9a02d69b_1_141"/>
          <p:cNvSpPr/>
          <p:nvPr/>
        </p:nvSpPr>
        <p:spPr>
          <a:xfrm>
            <a:off x="2879525" y="2450350"/>
            <a:ext cx="494700" cy="494700"/>
          </a:xfrm>
          <a:prstGeom prst="ellipse">
            <a:avLst/>
          </a:prstGeom>
          <a:solidFill>
            <a:srgbClr val="CC00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44" name="Google Shape;344;g12f9a02d69b_1_141"/>
          <p:cNvSpPr txBox="1"/>
          <p:nvPr/>
        </p:nvSpPr>
        <p:spPr>
          <a:xfrm>
            <a:off x="288146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chemeClr val="lt1"/>
                </a:solidFill>
                <a:latin typeface="Sora"/>
                <a:ea typeface="Sora"/>
                <a:cs typeface="Sora"/>
                <a:sym typeface="Sora"/>
              </a:rPr>
              <a:t>02</a:t>
            </a:r>
            <a:endParaRPr b="1" i="0" sz="1200" u="none" cap="none" strike="noStrike">
              <a:solidFill>
                <a:schemeClr val="lt1"/>
              </a:solidFill>
              <a:latin typeface="Sora"/>
              <a:ea typeface="Sora"/>
              <a:cs typeface="Sora"/>
              <a:sym typeface="Sora"/>
            </a:endParaRPr>
          </a:p>
        </p:txBody>
      </p:sp>
      <p:sp>
        <p:nvSpPr>
          <p:cNvPr id="345" name="Google Shape;345;g12f9a02d69b_1_141"/>
          <p:cNvSpPr txBox="1"/>
          <p:nvPr/>
        </p:nvSpPr>
        <p:spPr>
          <a:xfrm>
            <a:off x="272967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s" sz="1000">
                <a:solidFill>
                  <a:srgbClr val="CC00CC"/>
                </a:solidFill>
                <a:latin typeface="Sora"/>
                <a:ea typeface="Sora"/>
                <a:cs typeface="Sora"/>
                <a:sym typeface="Sora"/>
              </a:rPr>
              <a:t>SEMANA</a:t>
            </a:r>
            <a:endParaRPr b="1" i="0" sz="1000" cap="none" strike="noStrike">
              <a:solidFill>
                <a:srgbClr val="CC00CC"/>
              </a:solidFill>
              <a:latin typeface="Sora"/>
              <a:ea typeface="Sora"/>
              <a:cs typeface="Sora"/>
              <a:sym typeface="Sora"/>
            </a:endParaRPr>
          </a:p>
        </p:txBody>
      </p:sp>
      <p:sp>
        <p:nvSpPr>
          <p:cNvPr id="346" name="Google Shape;346;g12f9a02d69b_1_141"/>
          <p:cNvSpPr/>
          <p:nvPr/>
        </p:nvSpPr>
        <p:spPr>
          <a:xfrm>
            <a:off x="3612950"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47" name="Google Shape;347;g12f9a02d69b_1_141"/>
          <p:cNvSpPr txBox="1"/>
          <p:nvPr/>
        </p:nvSpPr>
        <p:spPr>
          <a:xfrm>
            <a:off x="3614889"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03</a:t>
            </a:r>
            <a:endParaRPr b="1" i="0" sz="1200" u="none" cap="none" strike="noStrike">
              <a:solidFill>
                <a:srgbClr val="666666"/>
              </a:solidFill>
              <a:latin typeface="Sora"/>
              <a:ea typeface="Sora"/>
              <a:cs typeface="Sora"/>
              <a:sym typeface="Sora"/>
            </a:endParaRPr>
          </a:p>
        </p:txBody>
      </p:sp>
      <p:sp>
        <p:nvSpPr>
          <p:cNvPr id="348" name="Google Shape;348;g12f9a02d69b_1_141"/>
          <p:cNvSpPr txBox="1"/>
          <p:nvPr/>
        </p:nvSpPr>
        <p:spPr>
          <a:xfrm>
            <a:off x="3463100"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49" name="Google Shape;349;g12f9a02d69b_1_141"/>
          <p:cNvSpPr/>
          <p:nvPr/>
        </p:nvSpPr>
        <p:spPr>
          <a:xfrm>
            <a:off x="4346375"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0" name="Google Shape;350;g12f9a02d69b_1_141"/>
          <p:cNvSpPr txBox="1"/>
          <p:nvPr/>
        </p:nvSpPr>
        <p:spPr>
          <a:xfrm>
            <a:off x="434831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04</a:t>
            </a:r>
            <a:endParaRPr b="1" i="0" sz="1200" u="none" cap="none" strike="noStrike">
              <a:solidFill>
                <a:srgbClr val="666666"/>
              </a:solidFill>
              <a:latin typeface="Sora"/>
              <a:ea typeface="Sora"/>
              <a:cs typeface="Sora"/>
              <a:sym typeface="Sora"/>
            </a:endParaRPr>
          </a:p>
        </p:txBody>
      </p:sp>
      <p:sp>
        <p:nvSpPr>
          <p:cNvPr id="351" name="Google Shape;351;g12f9a02d69b_1_141"/>
          <p:cNvSpPr txBox="1"/>
          <p:nvPr/>
        </p:nvSpPr>
        <p:spPr>
          <a:xfrm>
            <a:off x="419652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52" name="Google Shape;352;g12f9a02d69b_1_141"/>
          <p:cNvSpPr/>
          <p:nvPr/>
        </p:nvSpPr>
        <p:spPr>
          <a:xfrm>
            <a:off x="5460800"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3" name="Google Shape;353;g12f9a02d69b_1_141"/>
          <p:cNvSpPr txBox="1"/>
          <p:nvPr/>
        </p:nvSpPr>
        <p:spPr>
          <a:xfrm>
            <a:off x="5462739"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05</a:t>
            </a:r>
            <a:endParaRPr b="1" i="0" sz="1200" u="none" cap="none" strike="noStrike">
              <a:solidFill>
                <a:srgbClr val="666666"/>
              </a:solidFill>
              <a:latin typeface="Sora"/>
              <a:ea typeface="Sora"/>
              <a:cs typeface="Sora"/>
              <a:sym typeface="Sora"/>
            </a:endParaRPr>
          </a:p>
        </p:txBody>
      </p:sp>
      <p:sp>
        <p:nvSpPr>
          <p:cNvPr id="354" name="Google Shape;354;g12f9a02d69b_1_141"/>
          <p:cNvSpPr txBox="1"/>
          <p:nvPr/>
        </p:nvSpPr>
        <p:spPr>
          <a:xfrm>
            <a:off x="5310950"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55" name="Google Shape;355;g12f9a02d69b_1_141"/>
          <p:cNvSpPr/>
          <p:nvPr/>
        </p:nvSpPr>
        <p:spPr>
          <a:xfrm>
            <a:off x="6194225"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6" name="Google Shape;356;g12f9a02d69b_1_141"/>
          <p:cNvSpPr txBox="1"/>
          <p:nvPr/>
        </p:nvSpPr>
        <p:spPr>
          <a:xfrm>
            <a:off x="619616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06</a:t>
            </a:r>
            <a:endParaRPr b="1" i="0" sz="1200" u="none" cap="none" strike="noStrike">
              <a:solidFill>
                <a:srgbClr val="666666"/>
              </a:solidFill>
              <a:latin typeface="Sora"/>
              <a:ea typeface="Sora"/>
              <a:cs typeface="Sora"/>
              <a:sym typeface="Sora"/>
            </a:endParaRPr>
          </a:p>
        </p:txBody>
      </p:sp>
      <p:sp>
        <p:nvSpPr>
          <p:cNvPr id="357" name="Google Shape;357;g12f9a02d69b_1_141"/>
          <p:cNvSpPr txBox="1"/>
          <p:nvPr/>
        </p:nvSpPr>
        <p:spPr>
          <a:xfrm>
            <a:off x="604437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58" name="Google Shape;358;g12f9a02d69b_1_141"/>
          <p:cNvSpPr/>
          <p:nvPr/>
        </p:nvSpPr>
        <p:spPr>
          <a:xfrm>
            <a:off x="6912075"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9" name="Google Shape;359;g12f9a02d69b_1_141"/>
          <p:cNvSpPr txBox="1"/>
          <p:nvPr/>
        </p:nvSpPr>
        <p:spPr>
          <a:xfrm>
            <a:off x="6914014"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07</a:t>
            </a:r>
            <a:endParaRPr b="1" i="0" sz="1200" u="none" cap="none" strike="noStrike">
              <a:solidFill>
                <a:srgbClr val="666666"/>
              </a:solidFill>
              <a:latin typeface="Sora"/>
              <a:ea typeface="Sora"/>
              <a:cs typeface="Sora"/>
              <a:sym typeface="Sora"/>
            </a:endParaRPr>
          </a:p>
        </p:txBody>
      </p:sp>
      <p:sp>
        <p:nvSpPr>
          <p:cNvPr id="360" name="Google Shape;360;g12f9a02d69b_1_141"/>
          <p:cNvSpPr txBox="1"/>
          <p:nvPr/>
        </p:nvSpPr>
        <p:spPr>
          <a:xfrm>
            <a:off x="6762225"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sp>
        <p:nvSpPr>
          <p:cNvPr id="361" name="Google Shape;361;g12f9a02d69b_1_141"/>
          <p:cNvSpPr/>
          <p:nvPr/>
        </p:nvSpPr>
        <p:spPr>
          <a:xfrm>
            <a:off x="7645500" y="2450350"/>
            <a:ext cx="494700" cy="4947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62" name="Google Shape;362;g12f9a02d69b_1_141"/>
          <p:cNvSpPr txBox="1"/>
          <p:nvPr/>
        </p:nvSpPr>
        <p:spPr>
          <a:xfrm>
            <a:off x="7647439" y="2556309"/>
            <a:ext cx="494700" cy="299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 sz="1200">
                <a:solidFill>
                  <a:srgbClr val="666666"/>
                </a:solidFill>
                <a:latin typeface="Sora"/>
                <a:ea typeface="Sora"/>
                <a:cs typeface="Sora"/>
                <a:sym typeface="Sora"/>
              </a:rPr>
              <a:t>08</a:t>
            </a:r>
            <a:endParaRPr b="1" i="0" sz="1200" u="none" cap="none" strike="noStrike">
              <a:solidFill>
                <a:srgbClr val="666666"/>
              </a:solidFill>
              <a:latin typeface="Sora"/>
              <a:ea typeface="Sora"/>
              <a:cs typeface="Sora"/>
              <a:sym typeface="Sora"/>
            </a:endParaRPr>
          </a:p>
        </p:txBody>
      </p:sp>
      <p:sp>
        <p:nvSpPr>
          <p:cNvPr id="363" name="Google Shape;363;g12f9a02d69b_1_141"/>
          <p:cNvSpPr txBox="1"/>
          <p:nvPr/>
        </p:nvSpPr>
        <p:spPr>
          <a:xfrm>
            <a:off x="7495650" y="3060900"/>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i="0" sz="1000" cap="none" strike="noStrike">
              <a:solidFill>
                <a:srgbClr val="999999"/>
              </a:solidFill>
              <a:latin typeface="Sora"/>
              <a:ea typeface="Sora"/>
              <a:cs typeface="Sora"/>
              <a:sym typeface="Sora"/>
            </a:endParaRPr>
          </a:p>
        </p:txBody>
      </p:sp>
      <p:cxnSp>
        <p:nvCxnSpPr>
          <p:cNvPr id="364" name="Google Shape;364;g12f9a02d69b_1_141"/>
          <p:cNvCxnSpPr/>
          <p:nvPr/>
        </p:nvCxnSpPr>
        <p:spPr>
          <a:xfrm>
            <a:off x="7422692" y="1610467"/>
            <a:ext cx="543300" cy="0"/>
          </a:xfrm>
          <a:prstGeom prst="straightConnector1">
            <a:avLst/>
          </a:prstGeom>
          <a:noFill/>
          <a:ln cap="flat" cmpd="sng" w="19050">
            <a:solidFill>
              <a:srgbClr val="999999"/>
            </a:solidFill>
            <a:prstDash val="solid"/>
            <a:round/>
            <a:headEnd len="sm" w="sm" type="none"/>
            <a:tailEnd len="med" w="med" type="oval"/>
          </a:ln>
        </p:spPr>
      </p:cxnSp>
      <p:sp>
        <p:nvSpPr>
          <p:cNvPr id="365" name="Google Shape;365;g12f9a02d69b_1_141"/>
          <p:cNvSpPr txBox="1"/>
          <p:nvPr/>
        </p:nvSpPr>
        <p:spPr>
          <a:xfrm>
            <a:off x="5634250" y="1672550"/>
            <a:ext cx="2331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s" sz="1000">
                <a:solidFill>
                  <a:srgbClr val="B7B7B7"/>
                </a:solidFill>
                <a:latin typeface="Work Sans Medium"/>
                <a:ea typeface="Work Sans Medium"/>
                <a:cs typeface="Work Sans Medium"/>
                <a:sym typeface="Work Sans Medium"/>
              </a:rPr>
              <a:t>Análisis de Datos</a:t>
            </a:r>
            <a:endParaRPr sz="1000">
              <a:solidFill>
                <a:srgbClr val="B7B7B7"/>
              </a:solidFill>
              <a:latin typeface="Work Sans Medium"/>
              <a:ea typeface="Work Sans Medium"/>
              <a:cs typeface="Work Sans Medium"/>
              <a:sym typeface="Work Sans Medium"/>
            </a:endParaRPr>
          </a:p>
        </p:txBody>
      </p:sp>
      <p:sp>
        <p:nvSpPr>
          <p:cNvPr id="366" name="Google Shape;366;g12f9a02d69b_1_141"/>
          <p:cNvSpPr txBox="1"/>
          <p:nvPr/>
        </p:nvSpPr>
        <p:spPr>
          <a:xfrm>
            <a:off x="6185203" y="1431625"/>
            <a:ext cx="1237500" cy="38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s">
                <a:solidFill>
                  <a:srgbClr val="B7B7B7"/>
                </a:solidFill>
                <a:latin typeface="Sora"/>
                <a:ea typeface="Sora"/>
                <a:cs typeface="Sora"/>
                <a:sym typeface="Sora"/>
              </a:rPr>
              <a:t>MÓDULO 1</a:t>
            </a:r>
            <a:endParaRPr b="1" i="0" u="none" cap="none" strike="noStrike">
              <a:solidFill>
                <a:srgbClr val="B7B7B7"/>
              </a:solidFill>
              <a:latin typeface="Sora"/>
              <a:ea typeface="Sora"/>
              <a:cs typeface="Sora"/>
              <a:sym typeface="Sora"/>
            </a:endParaRPr>
          </a:p>
        </p:txBody>
      </p:sp>
      <p:cxnSp>
        <p:nvCxnSpPr>
          <p:cNvPr id="367" name="Google Shape;367;g12f9a02d69b_1_141"/>
          <p:cNvCxnSpPr/>
          <p:nvPr/>
        </p:nvCxnSpPr>
        <p:spPr>
          <a:xfrm>
            <a:off x="5617292" y="1629517"/>
            <a:ext cx="543300" cy="0"/>
          </a:xfrm>
          <a:prstGeom prst="straightConnector1">
            <a:avLst/>
          </a:prstGeom>
          <a:noFill/>
          <a:ln cap="flat" cmpd="sng" w="19050">
            <a:solidFill>
              <a:srgbClr val="999999"/>
            </a:solidFill>
            <a:prstDash val="solid"/>
            <a:round/>
            <a:headEnd len="sm" w="sm" type="oval"/>
            <a:tailEnd len="med" w="med" type="none"/>
          </a:ln>
        </p:spPr>
      </p:cxnSp>
      <p:sp>
        <p:nvSpPr>
          <p:cNvPr id="368" name="Google Shape;368;g12f9a02d69b_1_141"/>
          <p:cNvSpPr txBox="1"/>
          <p:nvPr/>
        </p:nvSpPr>
        <p:spPr>
          <a:xfrm>
            <a:off x="809625" y="1672550"/>
            <a:ext cx="10287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es" sz="1000">
                <a:solidFill>
                  <a:srgbClr val="B7B7B7"/>
                </a:solidFill>
                <a:latin typeface="Work Sans Medium"/>
                <a:ea typeface="Work Sans Medium"/>
                <a:cs typeface="Work Sans Medium"/>
                <a:sym typeface="Work Sans Medium"/>
              </a:rPr>
              <a:t>Introducción</a:t>
            </a:r>
            <a:endParaRPr sz="1000">
              <a:solidFill>
                <a:srgbClr val="B7B7B7"/>
              </a:solidFill>
              <a:latin typeface="Work Sans Medium"/>
              <a:ea typeface="Work Sans Medium"/>
              <a:cs typeface="Work Sans Medium"/>
              <a:sym typeface="Work Sans Medium"/>
            </a:endParaRPr>
          </a:p>
        </p:txBody>
      </p:sp>
      <p:cxnSp>
        <p:nvCxnSpPr>
          <p:cNvPr id="369" name="Google Shape;369;g12f9a02d69b_1_141"/>
          <p:cNvCxnSpPr/>
          <p:nvPr/>
        </p:nvCxnSpPr>
        <p:spPr>
          <a:xfrm flipH="1" rot="10800000">
            <a:off x="905400" y="2220275"/>
            <a:ext cx="2384100" cy="19800"/>
          </a:xfrm>
          <a:prstGeom prst="straightConnector1">
            <a:avLst/>
          </a:prstGeom>
          <a:noFill/>
          <a:ln cap="rnd" cmpd="sng" w="76200">
            <a:solidFill>
              <a:srgbClr val="CC00CC">
                <a:alpha val="23920"/>
              </a:srgbClr>
            </a:solidFill>
            <a:prstDash val="solid"/>
            <a:round/>
            <a:headEnd len="sm" w="sm" type="none"/>
            <a:tailEnd len="sm" w="sm" type="oval"/>
          </a:ln>
        </p:spPr>
      </p:cxnSp>
      <p:sp>
        <p:nvSpPr>
          <p:cNvPr id="370" name="Google Shape;370;g12f9a02d69b_1_141"/>
          <p:cNvSpPr/>
          <p:nvPr/>
        </p:nvSpPr>
        <p:spPr>
          <a:xfrm>
            <a:off x="2083025" y="3372950"/>
            <a:ext cx="646500" cy="342900"/>
          </a:xfrm>
          <a:prstGeom prst="roundRect">
            <a:avLst>
              <a:gd fmla="val 50000" name="adj"/>
            </a:avLst>
          </a:prstGeom>
          <a:solidFill>
            <a:srgbClr val="004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2f9a02d69b_1_141"/>
          <p:cNvSpPr txBox="1"/>
          <p:nvPr/>
        </p:nvSpPr>
        <p:spPr>
          <a:xfrm>
            <a:off x="2007275" y="3765875"/>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700">
                <a:solidFill>
                  <a:srgbClr val="004987"/>
                </a:solidFill>
                <a:latin typeface="Sora"/>
                <a:ea typeface="Sora"/>
                <a:cs typeface="Sora"/>
                <a:sym typeface="Sora"/>
              </a:rPr>
              <a:t>Presentación</a:t>
            </a:r>
            <a:endParaRPr sz="700">
              <a:solidFill>
                <a:srgbClr val="004987"/>
              </a:solidFill>
              <a:latin typeface="Sora"/>
              <a:ea typeface="Sora"/>
              <a:cs typeface="Sora"/>
              <a:sym typeface="Sora"/>
            </a:endParaRPr>
          </a:p>
          <a:p>
            <a:pPr indent="0" lvl="0" marL="0" marR="0" rtl="0" algn="ctr">
              <a:lnSpc>
                <a:spcPct val="100000"/>
              </a:lnSpc>
              <a:spcBef>
                <a:spcPts val="0"/>
              </a:spcBef>
              <a:spcAft>
                <a:spcPts val="0"/>
              </a:spcAft>
              <a:buClr>
                <a:srgbClr val="000000"/>
              </a:buClr>
              <a:buSzPts val="1200"/>
              <a:buFont typeface="Arial"/>
              <a:buNone/>
            </a:pPr>
            <a:r>
              <a:rPr lang="es" sz="700">
                <a:solidFill>
                  <a:srgbClr val="004987"/>
                </a:solidFill>
                <a:latin typeface="Sora"/>
                <a:ea typeface="Sora"/>
                <a:cs typeface="Sora"/>
                <a:sym typeface="Sora"/>
              </a:rPr>
              <a:t> de proyecto</a:t>
            </a:r>
            <a:endParaRPr sz="700">
              <a:solidFill>
                <a:srgbClr val="004987"/>
              </a:solidFill>
              <a:latin typeface="Sora"/>
              <a:ea typeface="Sora"/>
              <a:cs typeface="Sora"/>
              <a:sym typeface="Sora"/>
            </a:endParaRPr>
          </a:p>
        </p:txBody>
      </p:sp>
      <p:grpSp>
        <p:nvGrpSpPr>
          <p:cNvPr id="372" name="Google Shape;372;g12f9a02d69b_1_141"/>
          <p:cNvGrpSpPr/>
          <p:nvPr/>
        </p:nvGrpSpPr>
        <p:grpSpPr>
          <a:xfrm>
            <a:off x="2256954" y="3394956"/>
            <a:ext cx="299077" cy="299104"/>
            <a:chOff x="1308631" y="1507830"/>
            <a:chExt cx="350166" cy="350198"/>
          </a:xfrm>
        </p:grpSpPr>
        <p:sp>
          <p:nvSpPr>
            <p:cNvPr id="373" name="Google Shape;373;g12f9a02d69b_1_141"/>
            <p:cNvSpPr/>
            <p:nvPr/>
          </p:nvSpPr>
          <p:spPr>
            <a:xfrm>
              <a:off x="1308631" y="1507830"/>
              <a:ext cx="350166" cy="350198"/>
            </a:xfrm>
            <a:custGeom>
              <a:rect b="b" l="l" r="r" t="t"/>
              <a:pathLst>
                <a:path extrusionOk="0" h="11003" w="11002">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74" name="Google Shape;374;g12f9a02d69b_1_141"/>
            <p:cNvSpPr/>
            <p:nvPr/>
          </p:nvSpPr>
          <p:spPr>
            <a:xfrm>
              <a:off x="1373049" y="1574063"/>
              <a:ext cx="181544" cy="179730"/>
            </a:xfrm>
            <a:custGeom>
              <a:rect b="b" l="l" r="r" t="t"/>
              <a:pathLst>
                <a:path extrusionOk="0" h="5647" w="5704">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75" name="Google Shape;375;g12f9a02d69b_1_141"/>
            <p:cNvSpPr/>
            <p:nvPr/>
          </p:nvSpPr>
          <p:spPr>
            <a:xfrm>
              <a:off x="1411338" y="1606368"/>
              <a:ext cx="182276" cy="186477"/>
            </a:xfrm>
            <a:custGeom>
              <a:rect b="b" l="l" r="r" t="t"/>
              <a:pathLst>
                <a:path extrusionOk="0" h="5859" w="5727">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76" name="Google Shape;376;g12f9a02d69b_1_141"/>
            <p:cNvSpPr/>
            <p:nvPr/>
          </p:nvSpPr>
          <p:spPr>
            <a:xfrm>
              <a:off x="1461721" y="1634026"/>
              <a:ext cx="43986" cy="15564"/>
            </a:xfrm>
            <a:custGeom>
              <a:rect b="b" l="l" r="r" t="t"/>
              <a:pathLst>
                <a:path extrusionOk="0" h="489" w="1382">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grpSp>
      <p:sp>
        <p:nvSpPr>
          <p:cNvPr id="377" name="Google Shape;377;g12f9a02d69b_1_141"/>
          <p:cNvSpPr/>
          <p:nvPr/>
        </p:nvSpPr>
        <p:spPr>
          <a:xfrm>
            <a:off x="5384750" y="3372950"/>
            <a:ext cx="646500" cy="342900"/>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2f9a02d69b_1_141"/>
          <p:cNvSpPr txBox="1"/>
          <p:nvPr/>
        </p:nvSpPr>
        <p:spPr>
          <a:xfrm>
            <a:off x="5309000" y="3765875"/>
            <a:ext cx="798300" cy="19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700">
                <a:solidFill>
                  <a:srgbClr val="999999"/>
                </a:solidFill>
                <a:latin typeface="Sora"/>
                <a:ea typeface="Sora"/>
                <a:cs typeface="Sora"/>
                <a:sym typeface="Sora"/>
              </a:rPr>
              <a:t>Presentación</a:t>
            </a:r>
            <a:endParaRPr sz="700">
              <a:solidFill>
                <a:srgbClr val="999999"/>
              </a:solidFill>
              <a:latin typeface="Sora"/>
              <a:ea typeface="Sora"/>
              <a:cs typeface="Sora"/>
              <a:sym typeface="Sora"/>
            </a:endParaRPr>
          </a:p>
          <a:p>
            <a:pPr indent="0" lvl="0" marL="0" marR="0" rtl="0" algn="ctr">
              <a:lnSpc>
                <a:spcPct val="100000"/>
              </a:lnSpc>
              <a:spcBef>
                <a:spcPts val="0"/>
              </a:spcBef>
              <a:spcAft>
                <a:spcPts val="0"/>
              </a:spcAft>
              <a:buClr>
                <a:srgbClr val="000000"/>
              </a:buClr>
              <a:buSzPts val="1200"/>
              <a:buFont typeface="Arial"/>
              <a:buNone/>
            </a:pPr>
            <a:r>
              <a:rPr lang="es" sz="700">
                <a:solidFill>
                  <a:srgbClr val="999999"/>
                </a:solidFill>
                <a:latin typeface="Sora"/>
                <a:ea typeface="Sora"/>
                <a:cs typeface="Sora"/>
                <a:sym typeface="Sora"/>
              </a:rPr>
              <a:t> de proyecto</a:t>
            </a:r>
            <a:endParaRPr sz="700">
              <a:solidFill>
                <a:srgbClr val="999999"/>
              </a:solidFill>
              <a:latin typeface="Sora"/>
              <a:ea typeface="Sora"/>
              <a:cs typeface="Sora"/>
              <a:sym typeface="Sora"/>
            </a:endParaRPr>
          </a:p>
        </p:txBody>
      </p:sp>
      <p:grpSp>
        <p:nvGrpSpPr>
          <p:cNvPr id="379" name="Google Shape;379;g12f9a02d69b_1_141"/>
          <p:cNvGrpSpPr/>
          <p:nvPr/>
        </p:nvGrpSpPr>
        <p:grpSpPr>
          <a:xfrm>
            <a:off x="5558679" y="3394956"/>
            <a:ext cx="299077" cy="299104"/>
            <a:chOff x="1308631" y="1507830"/>
            <a:chExt cx="350166" cy="350198"/>
          </a:xfrm>
        </p:grpSpPr>
        <p:sp>
          <p:nvSpPr>
            <p:cNvPr id="380" name="Google Shape;380;g12f9a02d69b_1_141"/>
            <p:cNvSpPr/>
            <p:nvPr/>
          </p:nvSpPr>
          <p:spPr>
            <a:xfrm>
              <a:off x="1308631" y="1507830"/>
              <a:ext cx="350166" cy="350198"/>
            </a:xfrm>
            <a:custGeom>
              <a:rect b="b" l="l" r="r" t="t"/>
              <a:pathLst>
                <a:path extrusionOk="0" h="11003" w="11002">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81" name="Google Shape;381;g12f9a02d69b_1_141"/>
            <p:cNvSpPr/>
            <p:nvPr/>
          </p:nvSpPr>
          <p:spPr>
            <a:xfrm>
              <a:off x="1373049" y="1574063"/>
              <a:ext cx="181544" cy="179730"/>
            </a:xfrm>
            <a:custGeom>
              <a:rect b="b" l="l" r="r" t="t"/>
              <a:pathLst>
                <a:path extrusionOk="0" h="5647" w="5704">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82" name="Google Shape;382;g12f9a02d69b_1_141"/>
            <p:cNvSpPr/>
            <p:nvPr/>
          </p:nvSpPr>
          <p:spPr>
            <a:xfrm>
              <a:off x="1411338" y="1606368"/>
              <a:ext cx="182276" cy="186477"/>
            </a:xfrm>
            <a:custGeom>
              <a:rect b="b" l="l" r="r" t="t"/>
              <a:pathLst>
                <a:path extrusionOk="0" h="5859" w="5727">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sp>
          <p:nvSpPr>
            <p:cNvPr id="383" name="Google Shape;383;g12f9a02d69b_1_141"/>
            <p:cNvSpPr/>
            <p:nvPr/>
          </p:nvSpPr>
          <p:spPr>
            <a:xfrm>
              <a:off x="1461721" y="1634026"/>
              <a:ext cx="43986" cy="15564"/>
            </a:xfrm>
            <a:custGeom>
              <a:rect b="b" l="l" r="r" t="t"/>
              <a:pathLst>
                <a:path extrusionOk="0" h="489" w="1382">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131845d35d2_0_73"/>
          <p:cNvSpPr txBox="1"/>
          <p:nvPr/>
        </p:nvSpPr>
        <p:spPr>
          <a:xfrm>
            <a:off x="853688" y="1447950"/>
            <a:ext cx="3707400" cy="5376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Para ver las últimas cinco filas, debes usar la siguiente función:</a:t>
            </a:r>
            <a:endParaRPr b="0" i="0" sz="1100" u="none" cap="none" strike="noStrike">
              <a:solidFill>
                <a:schemeClr val="dk1"/>
              </a:solidFill>
              <a:latin typeface="Work Sans Medium"/>
              <a:ea typeface="Work Sans Medium"/>
              <a:cs typeface="Work Sans Medium"/>
              <a:sym typeface="Work Sans Medium"/>
            </a:endParaRPr>
          </a:p>
        </p:txBody>
      </p:sp>
      <p:pic>
        <p:nvPicPr>
          <p:cNvPr id="705" name="Google Shape;705;g131845d35d2_0_73"/>
          <p:cNvPicPr preferRelativeResize="0"/>
          <p:nvPr/>
        </p:nvPicPr>
        <p:blipFill rotWithShape="1">
          <a:blip r:embed="rId3">
            <a:alphaModFix/>
          </a:blip>
          <a:srcRect b="53974" l="17382" r="16172" t="28952"/>
          <a:stretch/>
        </p:blipFill>
        <p:spPr>
          <a:xfrm>
            <a:off x="853594" y="2130019"/>
            <a:ext cx="3783010" cy="546750"/>
          </a:xfrm>
          <a:prstGeom prst="rect">
            <a:avLst/>
          </a:prstGeom>
          <a:noFill/>
          <a:ln>
            <a:noFill/>
          </a:ln>
        </p:spPr>
      </p:pic>
      <p:sp>
        <p:nvSpPr>
          <p:cNvPr id="706" name="Google Shape;706;g131845d35d2_0_73"/>
          <p:cNvSpPr txBox="1"/>
          <p:nvPr/>
        </p:nvSpPr>
        <p:spPr>
          <a:xfrm>
            <a:off x="4785867" y="1504650"/>
            <a:ext cx="3540000" cy="5376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Para ver los datos específicos de una columna se pueden usar los códigos siguientes:</a:t>
            </a:r>
            <a:endParaRPr b="0" i="0" sz="1100" u="none" cap="none" strike="noStrike">
              <a:solidFill>
                <a:schemeClr val="dk1"/>
              </a:solidFill>
              <a:latin typeface="Work Sans Medium"/>
              <a:ea typeface="Work Sans Medium"/>
              <a:cs typeface="Work Sans Medium"/>
              <a:sym typeface="Work Sans Medium"/>
            </a:endParaRPr>
          </a:p>
        </p:txBody>
      </p:sp>
      <p:pic>
        <p:nvPicPr>
          <p:cNvPr id="707" name="Google Shape;707;g131845d35d2_0_73"/>
          <p:cNvPicPr preferRelativeResize="0"/>
          <p:nvPr/>
        </p:nvPicPr>
        <p:blipFill rotWithShape="1">
          <a:blip r:embed="rId4">
            <a:alphaModFix/>
          </a:blip>
          <a:srcRect b="64164" l="17532" r="72677" t="28937"/>
          <a:stretch/>
        </p:blipFill>
        <p:spPr>
          <a:xfrm>
            <a:off x="4808597" y="2170313"/>
            <a:ext cx="1048502" cy="415573"/>
          </a:xfrm>
          <a:prstGeom prst="rect">
            <a:avLst/>
          </a:prstGeom>
          <a:noFill/>
          <a:ln>
            <a:noFill/>
          </a:ln>
        </p:spPr>
      </p:pic>
      <p:pic>
        <p:nvPicPr>
          <p:cNvPr id="708" name="Google Shape;708;g131845d35d2_0_73"/>
          <p:cNvPicPr preferRelativeResize="0"/>
          <p:nvPr/>
        </p:nvPicPr>
        <p:blipFill rotWithShape="1">
          <a:blip r:embed="rId5">
            <a:alphaModFix/>
          </a:blip>
          <a:srcRect b="62041" l="24522" r="58353" t="25893"/>
          <a:stretch/>
        </p:blipFill>
        <p:spPr>
          <a:xfrm>
            <a:off x="6622735" y="1944770"/>
            <a:ext cx="1127832" cy="447009"/>
          </a:xfrm>
          <a:prstGeom prst="rect">
            <a:avLst/>
          </a:prstGeom>
          <a:noFill/>
          <a:ln>
            <a:noFill/>
          </a:ln>
        </p:spPr>
      </p:pic>
      <p:sp>
        <p:nvSpPr>
          <p:cNvPr id="709" name="Google Shape;709;g131845d35d2_0_73"/>
          <p:cNvSpPr txBox="1"/>
          <p:nvPr/>
        </p:nvSpPr>
        <p:spPr>
          <a:xfrm>
            <a:off x="853682" y="2867691"/>
            <a:ext cx="3540000" cy="7674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Si quieres ver lo valores de dos o más columnas en específico, debes usar el siguiente código:</a:t>
            </a:r>
            <a:endParaRPr b="0" i="0" sz="8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800"/>
              <a:buFont typeface="Arial"/>
              <a:buNone/>
            </a:pPr>
            <a:r>
              <a:t/>
            </a:r>
            <a:endParaRPr b="0" i="0" sz="1100" u="none" cap="none" strike="noStrike">
              <a:solidFill>
                <a:schemeClr val="dk1"/>
              </a:solidFill>
              <a:latin typeface="Work Sans Medium"/>
              <a:ea typeface="Work Sans Medium"/>
              <a:cs typeface="Work Sans Medium"/>
              <a:sym typeface="Work Sans Medium"/>
            </a:endParaRPr>
          </a:p>
        </p:txBody>
      </p:sp>
      <p:pic>
        <p:nvPicPr>
          <p:cNvPr id="710" name="Google Shape;710;g131845d35d2_0_73"/>
          <p:cNvPicPr preferRelativeResize="0"/>
          <p:nvPr/>
        </p:nvPicPr>
        <p:blipFill rotWithShape="1">
          <a:blip r:embed="rId6">
            <a:alphaModFix/>
          </a:blip>
          <a:srcRect b="45155" l="10616" r="43139" t="44100"/>
          <a:stretch/>
        </p:blipFill>
        <p:spPr>
          <a:xfrm>
            <a:off x="853594" y="3709435"/>
            <a:ext cx="3420936" cy="447020"/>
          </a:xfrm>
          <a:prstGeom prst="rect">
            <a:avLst/>
          </a:prstGeom>
          <a:noFill/>
          <a:ln>
            <a:noFill/>
          </a:ln>
        </p:spPr>
      </p:pic>
      <p:sp>
        <p:nvSpPr>
          <p:cNvPr id="711" name="Google Shape;711;g131845d35d2_0_73"/>
          <p:cNvSpPr txBox="1"/>
          <p:nvPr/>
        </p:nvSpPr>
        <p:spPr>
          <a:xfrm>
            <a:off x="4823156" y="2907619"/>
            <a:ext cx="3349500" cy="5376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Para conocer los tipos de datos da cada columna</a:t>
            </a:r>
            <a:endParaRPr b="0" i="0" sz="1100" u="none" cap="none" strike="noStrike">
              <a:solidFill>
                <a:schemeClr val="dk1"/>
              </a:solidFill>
              <a:latin typeface="Work Sans Medium"/>
              <a:ea typeface="Work Sans Medium"/>
              <a:cs typeface="Work Sans Medium"/>
              <a:sym typeface="Work Sans Medium"/>
            </a:endParaRPr>
          </a:p>
        </p:txBody>
      </p:sp>
      <p:pic>
        <p:nvPicPr>
          <p:cNvPr id="712" name="Google Shape;712;g131845d35d2_0_73"/>
          <p:cNvPicPr preferRelativeResize="0"/>
          <p:nvPr/>
        </p:nvPicPr>
        <p:blipFill rotWithShape="1">
          <a:blip r:embed="rId7">
            <a:alphaModFix/>
          </a:blip>
          <a:srcRect b="55693" l="23683" r="61492" t="37573"/>
          <a:stretch/>
        </p:blipFill>
        <p:spPr>
          <a:xfrm>
            <a:off x="4761663" y="3689260"/>
            <a:ext cx="1749734" cy="447020"/>
          </a:xfrm>
          <a:prstGeom prst="rect">
            <a:avLst/>
          </a:prstGeom>
          <a:noFill/>
          <a:ln>
            <a:noFill/>
          </a:ln>
        </p:spPr>
      </p:pic>
      <p:sp>
        <p:nvSpPr>
          <p:cNvPr id="713" name="Google Shape;713;g131845d35d2_0_73"/>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714" name="Google Shape;714;g131845d35d2_0_73"/>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Leer un data frame</a:t>
            </a:r>
            <a:endParaRPr b="0" sz="1400">
              <a:solidFill>
                <a:srgbClr val="CC00CC"/>
              </a:solidFill>
              <a:latin typeface="Work Sans"/>
              <a:ea typeface="Work Sans"/>
              <a:cs typeface="Work Sans"/>
              <a:sym typeface="Work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131845d35d2_0_106"/>
          <p:cNvSpPr txBox="1"/>
          <p:nvPr/>
        </p:nvSpPr>
        <p:spPr>
          <a:xfrm>
            <a:off x="855600" y="1665225"/>
            <a:ext cx="4261200" cy="12270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Al igual que se pudo usar la función .head() en todo un data frame, también es posible usarla en una columna específica. Recuerda que cada fila del data frame tiene un índice para identificarla, donde la primero es 0, la segunda es 1 y así sucesivamente</a:t>
            </a:r>
            <a:endParaRPr b="0" i="0" sz="1100" u="none" cap="none" strike="noStrike">
              <a:solidFill>
                <a:schemeClr val="dk1"/>
              </a:solidFill>
              <a:latin typeface="Work Sans Medium"/>
              <a:ea typeface="Work Sans Medium"/>
              <a:cs typeface="Work Sans Medium"/>
              <a:sym typeface="Work Sans Medium"/>
            </a:endParaRPr>
          </a:p>
        </p:txBody>
      </p:sp>
      <p:pic>
        <p:nvPicPr>
          <p:cNvPr id="720" name="Google Shape;720;g131845d35d2_0_106"/>
          <p:cNvPicPr preferRelativeResize="0"/>
          <p:nvPr/>
        </p:nvPicPr>
        <p:blipFill rotWithShape="1">
          <a:blip r:embed="rId3">
            <a:alphaModFix/>
          </a:blip>
          <a:srcRect b="44703" l="19630" r="44971" t="20520"/>
          <a:stretch/>
        </p:blipFill>
        <p:spPr>
          <a:xfrm>
            <a:off x="909656" y="3048919"/>
            <a:ext cx="2250000" cy="1243426"/>
          </a:xfrm>
          <a:prstGeom prst="rect">
            <a:avLst/>
          </a:prstGeom>
          <a:noFill/>
          <a:ln>
            <a:noFill/>
          </a:ln>
        </p:spPr>
      </p:pic>
      <p:sp>
        <p:nvSpPr>
          <p:cNvPr id="721" name="Google Shape;721;g131845d35d2_0_106"/>
          <p:cNvSpPr txBox="1"/>
          <p:nvPr/>
        </p:nvSpPr>
        <p:spPr>
          <a:xfrm>
            <a:off x="5539988" y="1722619"/>
            <a:ext cx="2695200" cy="815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Si quieres conocer los datos de la segunda fila a la cuarta, debes hacer algo similar a lo siguiente.</a:t>
            </a:r>
            <a:endParaRPr b="0" i="0" sz="1100" u="none" cap="none" strike="noStrike">
              <a:solidFill>
                <a:schemeClr val="dk1"/>
              </a:solidFill>
              <a:latin typeface="Work Sans Medium"/>
              <a:ea typeface="Work Sans Medium"/>
              <a:cs typeface="Work Sans Medium"/>
              <a:sym typeface="Work Sans Medium"/>
            </a:endParaRPr>
          </a:p>
          <a:p>
            <a:pPr indent="0" lvl="0" marL="0" marR="0" rtl="0" algn="l">
              <a:lnSpc>
                <a:spcPct val="135714"/>
              </a:lnSpc>
              <a:spcBef>
                <a:spcPts val="0"/>
              </a:spcBef>
              <a:spcAft>
                <a:spcPts val="0"/>
              </a:spcAft>
              <a:buClr>
                <a:schemeClr val="dk1"/>
              </a:buClr>
              <a:buSzPts val="800"/>
              <a:buFont typeface="Arial"/>
              <a:buNone/>
            </a:pPr>
            <a:r>
              <a:t/>
            </a:r>
            <a:endParaRPr b="0" i="0" sz="1100" u="none" cap="none" strike="noStrike">
              <a:solidFill>
                <a:schemeClr val="dk1"/>
              </a:solidFill>
              <a:latin typeface="Work Sans Medium"/>
              <a:ea typeface="Work Sans Medium"/>
              <a:cs typeface="Work Sans Medium"/>
              <a:sym typeface="Work Sans Medium"/>
            </a:endParaRPr>
          </a:p>
        </p:txBody>
      </p:sp>
      <p:pic>
        <p:nvPicPr>
          <p:cNvPr id="722" name="Google Shape;722;g131845d35d2_0_106"/>
          <p:cNvPicPr preferRelativeResize="0"/>
          <p:nvPr/>
        </p:nvPicPr>
        <p:blipFill rotWithShape="1">
          <a:blip r:embed="rId4">
            <a:alphaModFix/>
          </a:blip>
          <a:srcRect b="49945" l="16487" r="65858" t="40626"/>
          <a:stretch/>
        </p:blipFill>
        <p:spPr>
          <a:xfrm>
            <a:off x="5667450" y="2914650"/>
            <a:ext cx="1433770" cy="430650"/>
          </a:xfrm>
          <a:prstGeom prst="rect">
            <a:avLst/>
          </a:prstGeom>
          <a:noFill/>
          <a:ln>
            <a:noFill/>
          </a:ln>
        </p:spPr>
      </p:pic>
      <p:sp>
        <p:nvSpPr>
          <p:cNvPr id="723" name="Google Shape;723;g131845d35d2_0_106"/>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724" name="Google Shape;724;g131845d35d2_0_106"/>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Filtros en un data frame</a:t>
            </a:r>
            <a:endParaRPr b="0" sz="1400">
              <a:solidFill>
                <a:srgbClr val="CC00CC"/>
              </a:solidFill>
              <a:latin typeface="Work Sans"/>
              <a:ea typeface="Work Sans"/>
              <a:cs typeface="Work Sans"/>
              <a:sym typeface="Work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131845d35d2_0_140"/>
          <p:cNvSpPr txBox="1"/>
          <p:nvPr/>
        </p:nvSpPr>
        <p:spPr>
          <a:xfrm>
            <a:off x="2617453" y="1295550"/>
            <a:ext cx="3711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Para saber todos los valores de toda una fila</a:t>
            </a:r>
            <a:endParaRPr b="0" i="0" sz="1100" u="none" cap="none" strike="noStrike">
              <a:solidFill>
                <a:schemeClr val="dk1"/>
              </a:solidFill>
              <a:latin typeface="Work Sans Medium"/>
              <a:ea typeface="Work Sans Medium"/>
              <a:cs typeface="Work Sans Medium"/>
              <a:sym typeface="Work Sans Medium"/>
            </a:endParaRPr>
          </a:p>
        </p:txBody>
      </p:sp>
      <p:pic>
        <p:nvPicPr>
          <p:cNvPr id="730" name="Google Shape;730;g131845d35d2_0_140"/>
          <p:cNvPicPr preferRelativeResize="0"/>
          <p:nvPr/>
        </p:nvPicPr>
        <p:blipFill rotWithShape="1">
          <a:blip r:embed="rId3">
            <a:alphaModFix/>
          </a:blip>
          <a:srcRect b="33623" l="21940" r="11472" t="29157"/>
          <a:stretch/>
        </p:blipFill>
        <p:spPr>
          <a:xfrm>
            <a:off x="2617450" y="1694150"/>
            <a:ext cx="4124827" cy="1296824"/>
          </a:xfrm>
          <a:prstGeom prst="rect">
            <a:avLst/>
          </a:prstGeom>
          <a:noFill/>
          <a:ln>
            <a:noFill/>
          </a:ln>
        </p:spPr>
      </p:pic>
      <p:sp>
        <p:nvSpPr>
          <p:cNvPr id="731" name="Google Shape;731;g131845d35d2_0_140"/>
          <p:cNvSpPr txBox="1"/>
          <p:nvPr/>
        </p:nvSpPr>
        <p:spPr>
          <a:xfrm>
            <a:off x="2617456" y="3078319"/>
            <a:ext cx="3711900" cy="815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Si quieres un filtro que cumpla dos condiciones, usarás el caracter </a:t>
            </a:r>
            <a:r>
              <a:rPr b="0" i="0" lang="es" sz="1100" u="none" cap="none" strike="noStrike">
                <a:solidFill>
                  <a:srgbClr val="00D7C7"/>
                </a:solidFill>
                <a:latin typeface="Work Sans Medium"/>
                <a:ea typeface="Work Sans Medium"/>
                <a:cs typeface="Work Sans Medium"/>
                <a:sym typeface="Work Sans Medium"/>
              </a:rPr>
              <a:t>&amp;</a:t>
            </a:r>
            <a:r>
              <a:rPr b="0" i="0" lang="es" sz="1100" u="none" cap="none" strike="noStrike">
                <a:solidFill>
                  <a:schemeClr val="dk1"/>
                </a:solidFill>
                <a:latin typeface="Work Sans Medium"/>
                <a:ea typeface="Work Sans Medium"/>
                <a:cs typeface="Work Sans Medium"/>
                <a:sym typeface="Work Sans Medium"/>
              </a:rPr>
              <a:t> para indicar que debe plantear dos condiciones, las cuales deben cumplirse para mostrar la información.</a:t>
            </a:r>
            <a:endParaRPr b="0" i="0" sz="1100" u="none" cap="none" strike="noStrike">
              <a:solidFill>
                <a:schemeClr val="dk1"/>
              </a:solidFill>
              <a:latin typeface="Work Sans Medium"/>
              <a:ea typeface="Work Sans Medium"/>
              <a:cs typeface="Work Sans Medium"/>
              <a:sym typeface="Work Sans Medium"/>
            </a:endParaRPr>
          </a:p>
        </p:txBody>
      </p:sp>
      <p:pic>
        <p:nvPicPr>
          <p:cNvPr id="732" name="Google Shape;732;g131845d35d2_0_140"/>
          <p:cNvPicPr preferRelativeResize="0"/>
          <p:nvPr/>
        </p:nvPicPr>
        <p:blipFill rotWithShape="1">
          <a:blip r:embed="rId4">
            <a:alphaModFix/>
          </a:blip>
          <a:srcRect b="35726" l="23141" r="4676" t="53499"/>
          <a:stretch/>
        </p:blipFill>
        <p:spPr>
          <a:xfrm>
            <a:off x="2656206" y="4047788"/>
            <a:ext cx="4124818" cy="346275"/>
          </a:xfrm>
          <a:prstGeom prst="rect">
            <a:avLst/>
          </a:prstGeom>
          <a:noFill/>
          <a:ln>
            <a:noFill/>
          </a:ln>
        </p:spPr>
      </p:pic>
      <p:sp>
        <p:nvSpPr>
          <p:cNvPr id="733" name="Google Shape;733;g131845d35d2_0_140"/>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734" name="Google Shape;734;g131845d35d2_0_140"/>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Filtros en un data frame</a:t>
            </a:r>
            <a:endParaRPr b="0" sz="1400">
              <a:solidFill>
                <a:srgbClr val="CC00CC"/>
              </a:solidFill>
              <a:latin typeface="Work Sans"/>
              <a:ea typeface="Work Sans"/>
              <a:cs typeface="Work Sans"/>
              <a:sym typeface="Work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131845d35d2_0_303"/>
          <p:cNvSpPr txBox="1"/>
          <p:nvPr/>
        </p:nvSpPr>
        <p:spPr>
          <a:xfrm>
            <a:off x="853700" y="1365900"/>
            <a:ext cx="3980100" cy="12021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Para modificar un data frame, debes usar el mismo método que se emplea para reescribir una variable.</a:t>
            </a:r>
            <a:endParaRPr b="0" i="0" sz="1100" u="none" cap="none" strike="noStrike">
              <a:solidFill>
                <a:schemeClr val="dk1"/>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El siguiente código te ayuda a reordenar la información de forma ascendente (de menor a mayor).</a:t>
            </a:r>
            <a:endParaRPr b="0" i="0" sz="900" u="none" cap="none" strike="noStrike">
              <a:solidFill>
                <a:srgbClr val="212121"/>
              </a:solidFill>
              <a:highlight>
                <a:srgbClr val="FFFFFF"/>
              </a:highlight>
              <a:latin typeface="Roboto"/>
              <a:ea typeface="Roboto"/>
              <a:cs typeface="Roboto"/>
              <a:sym typeface="Roboto"/>
            </a:endParaRPr>
          </a:p>
          <a:p>
            <a:pPr indent="0" lvl="0" marL="0" marR="0" rtl="0" algn="l">
              <a:lnSpc>
                <a:spcPct val="135714"/>
              </a:lnSpc>
              <a:spcBef>
                <a:spcPts val="400"/>
              </a:spcBef>
              <a:spcAft>
                <a:spcPts val="0"/>
              </a:spcAft>
              <a:buClr>
                <a:schemeClr val="dk1"/>
              </a:buClr>
              <a:buSzPts val="800"/>
              <a:buFont typeface="Arial"/>
              <a:buNone/>
            </a:pPr>
            <a:r>
              <a:t/>
            </a:r>
            <a:endParaRPr b="0" i="0" sz="1100" u="none" cap="none" strike="noStrike">
              <a:solidFill>
                <a:schemeClr val="dk1"/>
              </a:solidFill>
              <a:latin typeface="Work Sans Medium"/>
              <a:ea typeface="Work Sans Medium"/>
              <a:cs typeface="Work Sans Medium"/>
              <a:sym typeface="Work Sans Medium"/>
            </a:endParaRPr>
          </a:p>
        </p:txBody>
      </p:sp>
      <p:pic>
        <p:nvPicPr>
          <p:cNvPr id="740" name="Google Shape;740;g131845d35d2_0_303"/>
          <p:cNvPicPr preferRelativeResize="0"/>
          <p:nvPr/>
        </p:nvPicPr>
        <p:blipFill rotWithShape="1">
          <a:blip r:embed="rId3">
            <a:alphaModFix/>
          </a:blip>
          <a:srcRect b="54126" l="9848" r="49197" t="35087"/>
          <a:stretch/>
        </p:blipFill>
        <p:spPr>
          <a:xfrm>
            <a:off x="832125" y="2475184"/>
            <a:ext cx="2805336" cy="415573"/>
          </a:xfrm>
          <a:prstGeom prst="rect">
            <a:avLst/>
          </a:prstGeom>
          <a:noFill/>
          <a:ln>
            <a:noFill/>
          </a:ln>
        </p:spPr>
      </p:pic>
      <p:sp>
        <p:nvSpPr>
          <p:cNvPr id="741" name="Google Shape;741;g131845d35d2_0_303"/>
          <p:cNvSpPr txBox="1"/>
          <p:nvPr/>
        </p:nvSpPr>
        <p:spPr>
          <a:xfrm>
            <a:off x="868747" y="2955075"/>
            <a:ext cx="3747000" cy="6972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40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Si quieres ordenar de forma descendente (de mayor a menor) y que el cambio sea permanente, debes aplicar lo siguiente:</a:t>
            </a:r>
            <a:endParaRPr b="0" i="0" sz="1100" u="none" cap="none" strike="noStrike">
              <a:solidFill>
                <a:schemeClr val="dk1"/>
              </a:solidFill>
              <a:latin typeface="Work Sans Medium"/>
              <a:ea typeface="Work Sans Medium"/>
              <a:cs typeface="Work Sans Medium"/>
              <a:sym typeface="Work Sans Medium"/>
            </a:endParaRPr>
          </a:p>
        </p:txBody>
      </p:sp>
      <p:pic>
        <p:nvPicPr>
          <p:cNvPr id="742" name="Google Shape;742;g131845d35d2_0_303"/>
          <p:cNvPicPr preferRelativeResize="0"/>
          <p:nvPr/>
        </p:nvPicPr>
        <p:blipFill rotWithShape="1">
          <a:blip r:embed="rId4">
            <a:alphaModFix/>
          </a:blip>
          <a:srcRect b="49522" l="13853" r="21169" t="37908"/>
          <a:stretch/>
        </p:blipFill>
        <p:spPr>
          <a:xfrm>
            <a:off x="838631" y="3857231"/>
            <a:ext cx="4694554" cy="510748"/>
          </a:xfrm>
          <a:prstGeom prst="rect">
            <a:avLst/>
          </a:prstGeom>
          <a:noFill/>
          <a:ln>
            <a:noFill/>
          </a:ln>
        </p:spPr>
      </p:pic>
      <p:sp>
        <p:nvSpPr>
          <p:cNvPr id="743" name="Google Shape;743;g131845d35d2_0_303"/>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744" name="Google Shape;744;g131845d35d2_0_303"/>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Modificar un data frame</a:t>
            </a:r>
            <a:endParaRPr b="0" sz="1400">
              <a:solidFill>
                <a:srgbClr val="CC00CC"/>
              </a:solidFill>
              <a:latin typeface="Work Sans"/>
              <a:ea typeface="Work Sans"/>
              <a:cs typeface="Work Sans"/>
              <a:sym typeface="Work Sans"/>
            </a:endParaRPr>
          </a:p>
        </p:txBody>
      </p:sp>
      <p:sp>
        <p:nvSpPr>
          <p:cNvPr id="745" name="Google Shape;745;g131845d35d2_0_303"/>
          <p:cNvSpPr/>
          <p:nvPr/>
        </p:nvSpPr>
        <p:spPr>
          <a:xfrm>
            <a:off x="5952875" y="1847650"/>
            <a:ext cx="2664000" cy="1658700"/>
          </a:xfrm>
          <a:prstGeom prst="snip1Rect">
            <a:avLst>
              <a:gd fmla="val 28586" name="adj"/>
            </a:avLst>
          </a:prstGeom>
          <a:solidFill>
            <a:srgbClr val="CC0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131845d35d2_0_303"/>
          <p:cNvSpPr txBox="1"/>
          <p:nvPr/>
        </p:nvSpPr>
        <p:spPr>
          <a:xfrm>
            <a:off x="6073475" y="2034863"/>
            <a:ext cx="2202000" cy="1323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1" lang="es" sz="1100">
                <a:solidFill>
                  <a:schemeClr val="lt1"/>
                </a:solidFill>
                <a:latin typeface="Work Sans"/>
                <a:ea typeface="Work Sans"/>
                <a:cs typeface="Work Sans"/>
                <a:sym typeface="Work Sans"/>
              </a:rPr>
              <a:t>¿Cómo haces que Python </a:t>
            </a:r>
            <a:r>
              <a:rPr b="1" i="0" lang="es" sz="1100" u="none" cap="none" strike="noStrike">
                <a:solidFill>
                  <a:schemeClr val="lt1"/>
                </a:solidFill>
                <a:latin typeface="Work Sans"/>
                <a:ea typeface="Work Sans"/>
                <a:cs typeface="Work Sans"/>
                <a:sym typeface="Work Sans"/>
              </a:rPr>
              <a:t>reordene un datafra</a:t>
            </a:r>
            <a:r>
              <a:rPr b="1" lang="es" sz="1100">
                <a:solidFill>
                  <a:schemeClr val="lt1"/>
                </a:solidFill>
                <a:latin typeface="Work Sans"/>
                <a:ea typeface="Work Sans"/>
                <a:cs typeface="Work Sans"/>
                <a:sym typeface="Work Sans"/>
              </a:rPr>
              <a:t>me</a:t>
            </a:r>
            <a:r>
              <a:rPr b="1" i="0" lang="es" sz="1100" u="none" cap="none" strike="noStrike">
                <a:solidFill>
                  <a:schemeClr val="lt1"/>
                </a:solidFill>
                <a:latin typeface="Work Sans"/>
                <a:ea typeface="Work Sans"/>
                <a:cs typeface="Work Sans"/>
                <a:sym typeface="Work Sans"/>
              </a:rPr>
              <a:t> y se mantenga ordenado</a:t>
            </a:r>
            <a:r>
              <a:rPr b="1" lang="es" sz="1100">
                <a:solidFill>
                  <a:schemeClr val="lt1"/>
                </a:solidFill>
                <a:latin typeface="Work Sans"/>
                <a:ea typeface="Work Sans"/>
                <a:cs typeface="Work Sans"/>
                <a:sym typeface="Work Sans"/>
              </a:rPr>
              <a:t>? </a:t>
            </a:r>
            <a:endParaRPr b="1" sz="1100">
              <a:solidFill>
                <a:schemeClr val="lt1"/>
              </a:solidFill>
              <a:latin typeface="Work Sans"/>
              <a:ea typeface="Work Sans"/>
              <a:cs typeface="Work Sans"/>
              <a:sym typeface="Work Sans"/>
            </a:endParaRPr>
          </a:p>
          <a:p>
            <a:pPr indent="0" lvl="0" marL="0" marR="0" rtl="0" algn="l">
              <a:lnSpc>
                <a:spcPct val="100000"/>
              </a:lnSpc>
              <a:spcBef>
                <a:spcPts val="0"/>
              </a:spcBef>
              <a:spcAft>
                <a:spcPts val="0"/>
              </a:spcAft>
              <a:buClr>
                <a:schemeClr val="dk1"/>
              </a:buClr>
              <a:buSzPts val="800"/>
              <a:buFont typeface="Arial"/>
              <a:buNone/>
            </a:pPr>
            <a:r>
              <a:t/>
            </a:r>
            <a:endParaRPr b="1" sz="1100">
              <a:solidFill>
                <a:schemeClr val="lt1"/>
              </a:solidFill>
              <a:latin typeface="Work Sans"/>
              <a:ea typeface="Work Sans"/>
              <a:cs typeface="Work Sans"/>
              <a:sym typeface="Work Sans"/>
            </a:endParaRPr>
          </a:p>
          <a:p>
            <a:pPr indent="0" lvl="0" marL="0" marR="0" rtl="0" algn="l">
              <a:lnSpc>
                <a:spcPct val="100000"/>
              </a:lnSpc>
              <a:spcBef>
                <a:spcPts val="0"/>
              </a:spcBef>
              <a:spcAft>
                <a:spcPts val="0"/>
              </a:spcAft>
              <a:buClr>
                <a:schemeClr val="dk1"/>
              </a:buClr>
              <a:buSzPts val="800"/>
              <a:buFont typeface="Arial"/>
              <a:buNone/>
            </a:pPr>
            <a:r>
              <a:rPr b="1" lang="es" sz="1100">
                <a:solidFill>
                  <a:schemeClr val="lt1"/>
                </a:solidFill>
                <a:latin typeface="Work Sans"/>
                <a:ea typeface="Work Sans"/>
                <a:cs typeface="Work Sans"/>
                <a:sym typeface="Work Sans"/>
              </a:rPr>
              <a:t>En otras palabras, ¿Cómo haces permanente el cambio que acabas de realizar?</a:t>
            </a:r>
            <a:endParaRPr b="0" i="0" sz="1100" u="none" cap="none" strike="noStrike">
              <a:solidFill>
                <a:schemeClr val="lt1"/>
              </a:solidFill>
              <a:latin typeface="Work Sans Medium"/>
              <a:ea typeface="Work Sans Medium"/>
              <a:cs typeface="Work Sans Medium"/>
              <a:sym typeface="Work Sa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131845d35d2_0_340"/>
          <p:cNvSpPr txBox="1"/>
          <p:nvPr/>
        </p:nvSpPr>
        <p:spPr>
          <a:xfrm>
            <a:off x="1395844" y="1446150"/>
            <a:ext cx="7482300" cy="642900"/>
          </a:xfrm>
          <a:prstGeom prst="rect">
            <a:avLst/>
          </a:prstGeom>
          <a:noFill/>
          <a:ln>
            <a:noFill/>
          </a:ln>
        </p:spPr>
        <p:txBody>
          <a:bodyPr anchorCtr="0" anchor="t" bIns="68575" lIns="68575" spcFirstLastPara="1" rIns="68575" wrap="square" tIns="68575">
            <a:spAutoFit/>
          </a:bodyPr>
          <a:lstStyle/>
          <a:p>
            <a:pPr indent="0" lvl="0" marL="0" marR="25400" rtl="0" algn="l">
              <a:lnSpc>
                <a:spcPct val="160000"/>
              </a:lnSpc>
              <a:spcBef>
                <a:spcPts val="50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Para cambiar el nombre de las columnas, puedes usar el siguiente código</a:t>
            </a:r>
            <a:r>
              <a:rPr b="0" i="0" lang="es" sz="900" u="none" cap="none" strike="noStrike">
                <a:solidFill>
                  <a:srgbClr val="212121"/>
                </a:solidFill>
                <a:latin typeface="Roboto"/>
                <a:ea typeface="Roboto"/>
                <a:cs typeface="Roboto"/>
                <a:sym typeface="Roboto"/>
              </a:rPr>
              <a:t>:</a:t>
            </a:r>
            <a:endParaRPr b="0" i="0" sz="800" u="none" cap="none" strike="noStrike">
              <a:solidFill>
                <a:srgbClr val="212121"/>
              </a:solidFill>
              <a:highlight>
                <a:srgbClr val="FFFFFF"/>
              </a:highlight>
              <a:latin typeface="Roboto"/>
              <a:ea typeface="Roboto"/>
              <a:cs typeface="Roboto"/>
              <a:sym typeface="Roboto"/>
            </a:endParaRPr>
          </a:p>
          <a:p>
            <a:pPr indent="0" lvl="0" marL="0" marR="0" rtl="0" algn="l">
              <a:lnSpc>
                <a:spcPct val="115000"/>
              </a:lnSpc>
              <a:spcBef>
                <a:spcPts val="500"/>
              </a:spcBef>
              <a:spcAft>
                <a:spcPts val="400"/>
              </a:spcAft>
              <a:buClr>
                <a:schemeClr val="dk1"/>
              </a:buClr>
              <a:buSzPts val="800"/>
              <a:buFont typeface="Arial"/>
              <a:buNone/>
            </a:pPr>
            <a:r>
              <a:t/>
            </a:r>
            <a:endParaRPr b="0" i="0" sz="1100" u="none" cap="none" strike="noStrike">
              <a:solidFill>
                <a:schemeClr val="dk1"/>
              </a:solidFill>
              <a:latin typeface="Work Sans Medium"/>
              <a:ea typeface="Work Sans Medium"/>
              <a:cs typeface="Work Sans Medium"/>
              <a:sym typeface="Work Sans Medium"/>
            </a:endParaRPr>
          </a:p>
        </p:txBody>
      </p:sp>
      <p:pic>
        <p:nvPicPr>
          <p:cNvPr id="752" name="Google Shape;752;g131845d35d2_0_340"/>
          <p:cNvPicPr preferRelativeResize="0"/>
          <p:nvPr/>
        </p:nvPicPr>
        <p:blipFill rotWithShape="1">
          <a:blip r:embed="rId3">
            <a:alphaModFix/>
          </a:blip>
          <a:srcRect b="43253" l="14513" r="20043" t="41089"/>
          <a:stretch/>
        </p:blipFill>
        <p:spPr>
          <a:xfrm>
            <a:off x="1395844" y="1937044"/>
            <a:ext cx="5510794" cy="741674"/>
          </a:xfrm>
          <a:prstGeom prst="rect">
            <a:avLst/>
          </a:prstGeom>
          <a:noFill/>
          <a:ln>
            <a:noFill/>
          </a:ln>
        </p:spPr>
      </p:pic>
      <p:sp>
        <p:nvSpPr>
          <p:cNvPr id="753" name="Google Shape;753;g131845d35d2_0_340"/>
          <p:cNvSpPr txBox="1"/>
          <p:nvPr/>
        </p:nvSpPr>
        <p:spPr>
          <a:xfrm>
            <a:off x="1395844" y="2862188"/>
            <a:ext cx="74823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chemeClr val="dk1"/>
              </a:buClr>
              <a:buSzPts val="800"/>
              <a:buFont typeface="Arial"/>
              <a:buNone/>
            </a:pPr>
            <a:r>
              <a:rPr b="0" i="0" lang="es" sz="1100" u="none" cap="none" strike="noStrike">
                <a:solidFill>
                  <a:schemeClr val="dk1"/>
                </a:solidFill>
                <a:latin typeface="Work Sans Medium"/>
                <a:ea typeface="Work Sans Medium"/>
                <a:cs typeface="Work Sans Medium"/>
                <a:sym typeface="Work Sans Medium"/>
              </a:rPr>
              <a:t>Para eliminar una columna por completo, se usará:</a:t>
            </a:r>
            <a:endParaRPr b="0" i="0" sz="1100" u="none" cap="none" strike="noStrike">
              <a:solidFill>
                <a:schemeClr val="dk1"/>
              </a:solidFill>
              <a:latin typeface="Work Sans Medium"/>
              <a:ea typeface="Work Sans Medium"/>
              <a:cs typeface="Work Sans Medium"/>
              <a:sym typeface="Work Sans Medium"/>
            </a:endParaRPr>
          </a:p>
        </p:txBody>
      </p:sp>
      <p:pic>
        <p:nvPicPr>
          <p:cNvPr id="754" name="Google Shape;754;g131845d35d2_0_340"/>
          <p:cNvPicPr preferRelativeResize="0"/>
          <p:nvPr/>
        </p:nvPicPr>
        <p:blipFill rotWithShape="1">
          <a:blip r:embed="rId4">
            <a:alphaModFix/>
          </a:blip>
          <a:srcRect b="31321" l="17198" r="13424" t="53621"/>
          <a:stretch/>
        </p:blipFill>
        <p:spPr>
          <a:xfrm>
            <a:off x="1395844" y="3357282"/>
            <a:ext cx="5295250" cy="646423"/>
          </a:xfrm>
          <a:prstGeom prst="rect">
            <a:avLst/>
          </a:prstGeom>
          <a:noFill/>
          <a:ln>
            <a:noFill/>
          </a:ln>
        </p:spPr>
      </p:pic>
      <p:sp>
        <p:nvSpPr>
          <p:cNvPr id="755" name="Google Shape;755;g131845d35d2_0_340"/>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756" name="Google Shape;756;g131845d35d2_0_340"/>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Modificar un data frame</a:t>
            </a:r>
            <a:endParaRPr b="0" sz="1400">
              <a:solidFill>
                <a:srgbClr val="CC00CC"/>
              </a:solidFill>
              <a:latin typeface="Work Sans"/>
              <a:ea typeface="Work Sans"/>
              <a:cs typeface="Work Sans"/>
              <a:sym typeface="Work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131845d35d2_0_371"/>
          <p:cNvSpPr txBox="1"/>
          <p:nvPr/>
        </p:nvSpPr>
        <p:spPr>
          <a:xfrm>
            <a:off x="2100588" y="1834950"/>
            <a:ext cx="7482300" cy="790500"/>
          </a:xfrm>
          <a:prstGeom prst="rect">
            <a:avLst/>
          </a:prstGeom>
          <a:noFill/>
          <a:ln>
            <a:noFill/>
          </a:ln>
        </p:spPr>
        <p:txBody>
          <a:bodyPr anchorCtr="0" anchor="t" bIns="68575" lIns="68575" spcFirstLastPara="1" rIns="68575" wrap="square" tIns="68575">
            <a:spAutoFit/>
          </a:bodyPr>
          <a:lstStyle/>
          <a:p>
            <a:pPr indent="0" lvl="0" marL="0" marR="25400" rtl="0" algn="l">
              <a:lnSpc>
                <a:spcPct val="160000"/>
              </a:lnSpc>
              <a:spcBef>
                <a:spcPts val="500"/>
              </a:spcBef>
              <a:spcAft>
                <a:spcPts val="0"/>
              </a:spcAft>
              <a:buClr>
                <a:schemeClr val="dk1"/>
              </a:buClr>
              <a:buSzPts val="800"/>
              <a:buFont typeface="Arial"/>
              <a:buNone/>
            </a:pPr>
            <a:r>
              <a:rPr b="1" lang="es" sz="1700">
                <a:solidFill>
                  <a:srgbClr val="CC00CC"/>
                </a:solidFill>
                <a:latin typeface="Work Sans"/>
                <a:ea typeface="Work Sans"/>
                <a:cs typeface="Work Sans"/>
                <a:sym typeface="Work Sans"/>
              </a:rPr>
              <a:t>¿Para qué sirve un Group by? Describe el ejemplo</a:t>
            </a:r>
            <a:r>
              <a:rPr lang="es" sz="1100">
                <a:solidFill>
                  <a:schemeClr val="dk1"/>
                </a:solidFill>
                <a:latin typeface="Work Sans Medium"/>
                <a:ea typeface="Work Sans Medium"/>
                <a:cs typeface="Work Sans Medium"/>
                <a:sym typeface="Work Sans Medium"/>
              </a:rPr>
              <a:t>.</a:t>
            </a:r>
            <a:endParaRPr b="0" i="0" sz="900" u="none" cap="none" strike="noStrike">
              <a:solidFill>
                <a:srgbClr val="212121"/>
              </a:solidFill>
              <a:highlight>
                <a:srgbClr val="FFFFFF"/>
              </a:highlight>
              <a:latin typeface="Roboto"/>
              <a:ea typeface="Roboto"/>
              <a:cs typeface="Roboto"/>
              <a:sym typeface="Roboto"/>
            </a:endParaRPr>
          </a:p>
          <a:p>
            <a:pPr indent="0" lvl="0" marL="63500" marR="25400" rtl="0" algn="l">
              <a:lnSpc>
                <a:spcPct val="160000"/>
              </a:lnSpc>
              <a:spcBef>
                <a:spcPts val="500"/>
              </a:spcBef>
              <a:spcAft>
                <a:spcPts val="400"/>
              </a:spcAft>
              <a:buClr>
                <a:schemeClr val="dk1"/>
              </a:buClr>
              <a:buSzPts val="800"/>
              <a:buFont typeface="Arial"/>
              <a:buNone/>
            </a:pPr>
            <a:r>
              <a:t/>
            </a:r>
            <a:endParaRPr b="0" i="0" sz="1100" u="none" cap="none" strike="noStrike">
              <a:solidFill>
                <a:schemeClr val="dk1"/>
              </a:solidFill>
              <a:latin typeface="Work Sans Medium"/>
              <a:ea typeface="Work Sans Medium"/>
              <a:cs typeface="Work Sans Medium"/>
              <a:sym typeface="Work Sans Medium"/>
            </a:endParaRPr>
          </a:p>
        </p:txBody>
      </p:sp>
      <p:sp>
        <p:nvSpPr>
          <p:cNvPr id="762" name="Google Shape;762;g131845d35d2_0_371"/>
          <p:cNvSpPr txBox="1"/>
          <p:nvPr/>
        </p:nvSpPr>
        <p:spPr>
          <a:xfrm>
            <a:off x="0" y="0"/>
            <a:ext cx="22500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3" name="Google Shape;763;g131845d35d2_0_371"/>
          <p:cNvSpPr txBox="1"/>
          <p:nvPr/>
        </p:nvSpPr>
        <p:spPr>
          <a:xfrm>
            <a:off x="0" y="0"/>
            <a:ext cx="22500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4" name="Google Shape;764;g131845d35d2_0_371"/>
          <p:cNvSpPr txBox="1"/>
          <p:nvPr/>
        </p:nvSpPr>
        <p:spPr>
          <a:xfrm>
            <a:off x="0" y="0"/>
            <a:ext cx="22500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rgbClr val="000000"/>
              </a:buClr>
              <a:buSzPts val="800"/>
              <a:buFont typeface="Arial"/>
              <a:buNone/>
            </a:pPr>
            <a:r>
              <a:t/>
            </a:r>
            <a:endParaRPr b="0" i="0" sz="800" u="none" cap="none" strike="noStrike">
              <a:solidFill>
                <a:schemeClr val="dk1"/>
              </a:solidFill>
              <a:highlight>
                <a:srgbClr val="FFFFFE"/>
              </a:highlight>
              <a:latin typeface="Courier New"/>
              <a:ea typeface="Courier New"/>
              <a:cs typeface="Courier New"/>
              <a:sym typeface="Courier New"/>
            </a:endParaRPr>
          </a:p>
        </p:txBody>
      </p:sp>
      <p:sp>
        <p:nvSpPr>
          <p:cNvPr id="765" name="Google Shape;765;g131845d35d2_0_371"/>
          <p:cNvSpPr txBox="1"/>
          <p:nvPr/>
        </p:nvSpPr>
        <p:spPr>
          <a:xfrm>
            <a:off x="0" y="0"/>
            <a:ext cx="22500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6" name="Google Shape;766;g131845d35d2_0_371"/>
          <p:cNvSpPr txBox="1"/>
          <p:nvPr/>
        </p:nvSpPr>
        <p:spPr>
          <a:xfrm>
            <a:off x="0" y="0"/>
            <a:ext cx="22500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7" name="Google Shape;767;g131845d35d2_0_371"/>
          <p:cNvSpPr txBox="1"/>
          <p:nvPr/>
        </p:nvSpPr>
        <p:spPr>
          <a:xfrm>
            <a:off x="0" y="0"/>
            <a:ext cx="22500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8" name="Google Shape;768;g131845d35d2_0_371"/>
          <p:cNvSpPr txBox="1"/>
          <p:nvPr/>
        </p:nvSpPr>
        <p:spPr>
          <a:xfrm>
            <a:off x="0" y="0"/>
            <a:ext cx="22500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35714"/>
              </a:lnSpc>
              <a:spcBef>
                <a:spcPts val="0"/>
              </a:spcBef>
              <a:spcAft>
                <a:spcPts val="0"/>
              </a:spcAft>
              <a:buClr>
                <a:srgbClr val="000000"/>
              </a:buClr>
              <a:buSzPts val="800"/>
              <a:buFont typeface="Arial"/>
              <a:buNone/>
            </a:pPr>
            <a:r>
              <a:t/>
            </a:r>
            <a:endParaRPr b="0" i="0" sz="800" u="none" cap="none" strike="noStrike">
              <a:solidFill>
                <a:schemeClr val="dk1"/>
              </a:solidFill>
              <a:highlight>
                <a:srgbClr val="FFFFFE"/>
              </a:highlight>
              <a:latin typeface="Courier New"/>
              <a:ea typeface="Courier New"/>
              <a:cs typeface="Courier New"/>
              <a:sym typeface="Courier New"/>
            </a:endParaRPr>
          </a:p>
        </p:txBody>
      </p:sp>
      <p:pic>
        <p:nvPicPr>
          <p:cNvPr id="769" name="Google Shape;769;g131845d35d2_0_371"/>
          <p:cNvPicPr preferRelativeResize="0"/>
          <p:nvPr/>
        </p:nvPicPr>
        <p:blipFill rotWithShape="1">
          <a:blip r:embed="rId3">
            <a:alphaModFix/>
          </a:blip>
          <a:srcRect b="50503" l="23177" r="39855" t="39195"/>
          <a:stretch/>
        </p:blipFill>
        <p:spPr>
          <a:xfrm>
            <a:off x="1684976" y="2362450"/>
            <a:ext cx="6215376" cy="974249"/>
          </a:xfrm>
          <a:prstGeom prst="rect">
            <a:avLst/>
          </a:prstGeom>
          <a:noFill/>
          <a:ln>
            <a:noFill/>
          </a:ln>
        </p:spPr>
      </p:pic>
      <p:sp>
        <p:nvSpPr>
          <p:cNvPr id="770" name="Google Shape;770;g131845d35d2_0_371"/>
          <p:cNvSpPr txBox="1"/>
          <p:nvPr>
            <p:ph type="title"/>
          </p:nvPr>
        </p:nvSpPr>
        <p:spPr>
          <a:xfrm>
            <a:off x="311700" y="200475"/>
            <a:ext cx="18834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a:t>Pandas</a:t>
            </a:r>
            <a:endParaRPr/>
          </a:p>
        </p:txBody>
      </p:sp>
      <p:sp>
        <p:nvSpPr>
          <p:cNvPr id="771" name="Google Shape;771;g131845d35d2_0_371"/>
          <p:cNvSpPr txBox="1"/>
          <p:nvPr>
            <p:ph type="title"/>
          </p:nvPr>
        </p:nvSpPr>
        <p:spPr>
          <a:xfrm>
            <a:off x="311700" y="652800"/>
            <a:ext cx="2474100" cy="397200"/>
          </a:xfrm>
          <a:prstGeom prst="rect">
            <a:avLst/>
          </a:prstGeom>
        </p:spPr>
        <p:txBody>
          <a:bodyPr anchorCtr="0" anchor="t" bIns="90000" lIns="90000" spcFirstLastPara="1" rIns="90000" wrap="square" tIns="9000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Group by</a:t>
            </a:r>
            <a:endParaRPr b="0" sz="1400">
              <a:solidFill>
                <a:srgbClr val="CC00CC"/>
              </a:solidFill>
              <a:latin typeface="Work Sans"/>
              <a:ea typeface="Work Sans"/>
              <a:cs typeface="Work Sans"/>
              <a:sym typeface="Work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5EFF"/>
        </a:solidFill>
      </p:bgPr>
    </p:bg>
    <p:spTree>
      <p:nvGrpSpPr>
        <p:cNvPr id="775" name="Shape 775"/>
        <p:cNvGrpSpPr/>
        <p:nvPr/>
      </p:nvGrpSpPr>
      <p:grpSpPr>
        <a:xfrm>
          <a:off x="0" y="0"/>
          <a:ext cx="0" cy="0"/>
          <a:chOff x="0" y="0"/>
          <a:chExt cx="0" cy="0"/>
        </a:xfrm>
      </p:grpSpPr>
      <p:sp>
        <p:nvSpPr>
          <p:cNvPr id="776" name="Google Shape;776;g232dadd3de7_0_0"/>
          <p:cNvSpPr txBox="1"/>
          <p:nvPr>
            <p:ph idx="4294967295" type="body"/>
          </p:nvPr>
        </p:nvSpPr>
        <p:spPr>
          <a:xfrm>
            <a:off x="1047900" y="1349325"/>
            <a:ext cx="3375000" cy="32016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 sz="1400">
                <a:solidFill>
                  <a:schemeClr val="lt1"/>
                </a:solidFill>
              </a:rPr>
              <a:t>Realizarás operaciones básicas de análisis de datos utilizando Python, a partir de un dataset dado. Una vez analizados los datos, generarás representaciones gráficas de los resultados obtenidos para su mejor comprensión. </a:t>
            </a:r>
            <a:endParaRPr sz="1400">
              <a:solidFill>
                <a:schemeClr val="lt1"/>
              </a:solidFill>
            </a:endParaRPr>
          </a:p>
          <a:p>
            <a:pPr indent="0" lvl="0" marL="0" rtl="0" algn="l">
              <a:lnSpc>
                <a:spcPct val="100000"/>
              </a:lnSpc>
              <a:spcBef>
                <a:spcPts val="0"/>
              </a:spcBef>
              <a:spcAft>
                <a:spcPts val="0"/>
              </a:spcAft>
              <a:buNone/>
            </a:pPr>
            <a:r>
              <a:t/>
            </a:r>
            <a:endParaRPr sz="1400">
              <a:solidFill>
                <a:schemeClr val="lt1"/>
              </a:solidFill>
            </a:endParaRPr>
          </a:p>
          <a:p>
            <a:pPr indent="0" lvl="0" marL="0" rtl="0" algn="l">
              <a:lnSpc>
                <a:spcPct val="100000"/>
              </a:lnSpc>
              <a:spcBef>
                <a:spcPts val="0"/>
              </a:spcBef>
              <a:spcAft>
                <a:spcPts val="0"/>
              </a:spcAft>
              <a:buNone/>
            </a:pPr>
            <a:r>
              <a:rPr lang="es" sz="1400">
                <a:solidFill>
                  <a:schemeClr val="lt1"/>
                </a:solidFill>
              </a:rPr>
              <a:t>Es importante que conforme vayas aprendiendo herramientas y técnicas para el análisis de datos, las vayas aplicando en tu proyecto semana tras semana, para que hagas la entrega en tiempo y forma. </a:t>
            </a:r>
            <a:endParaRPr sz="1400">
              <a:solidFill>
                <a:schemeClr val="lt1"/>
              </a:solidFill>
            </a:endParaRPr>
          </a:p>
        </p:txBody>
      </p:sp>
      <p:sp>
        <p:nvSpPr>
          <p:cNvPr id="777" name="Google Shape;777;g232dadd3de7_0_0"/>
          <p:cNvSpPr txBox="1"/>
          <p:nvPr>
            <p:ph idx="4294967295" type="body"/>
          </p:nvPr>
        </p:nvSpPr>
        <p:spPr>
          <a:xfrm>
            <a:off x="5112525" y="2196675"/>
            <a:ext cx="3203400" cy="1143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s" sz="1400">
                <a:solidFill>
                  <a:schemeClr val="lt1"/>
                </a:solidFill>
              </a:rPr>
              <a:t>Revisa el </a:t>
            </a:r>
            <a:r>
              <a:rPr b="1" lang="es" sz="1400" u="sng">
                <a:solidFill>
                  <a:srgbClr val="ADCF07"/>
                </a:solidFill>
                <a:latin typeface="Work Sans"/>
                <a:ea typeface="Work Sans"/>
                <a:cs typeface="Work Sans"/>
                <a:sym typeface="Work Sans"/>
                <a:hlinkClick r:id="rId3">
                  <a:extLst>
                    <a:ext uri="{A12FA001-AC4F-418D-AE19-62706E023703}">
                      <ahyp:hlinkClr val="tx"/>
                    </a:ext>
                  </a:extLst>
                </a:hlinkClick>
              </a:rPr>
              <a:t>notebook</a:t>
            </a:r>
            <a:r>
              <a:rPr lang="es" sz="1400">
                <a:solidFill>
                  <a:schemeClr val="lt1"/>
                </a:solidFill>
              </a:rPr>
              <a:t> del proyecto para encontrar todos los detalles que debes considerar para su elaboración. </a:t>
            </a:r>
            <a:endParaRPr sz="1100">
              <a:solidFill>
                <a:schemeClr val="lt1"/>
              </a:solidFill>
              <a:latin typeface="Work Sans Medium"/>
              <a:ea typeface="Work Sans Medium"/>
              <a:cs typeface="Work Sans Medium"/>
              <a:sym typeface="Work Sans Medium"/>
            </a:endParaRPr>
          </a:p>
        </p:txBody>
      </p:sp>
      <p:sp>
        <p:nvSpPr>
          <p:cNvPr id="778" name="Google Shape;778;g232dadd3de7_0_0"/>
          <p:cNvSpPr/>
          <p:nvPr/>
        </p:nvSpPr>
        <p:spPr>
          <a:xfrm>
            <a:off x="4890800" y="2044725"/>
            <a:ext cx="4590300" cy="1447500"/>
          </a:xfrm>
          <a:prstGeom prst="roundRect">
            <a:avLst>
              <a:gd fmla="val 10093" name="adj"/>
            </a:avLst>
          </a:prstGeom>
          <a:noFill/>
          <a:ln cap="flat" cmpd="sng" w="38100">
            <a:solidFill>
              <a:srgbClr val="ADCF0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232dadd3de7_0_0"/>
          <p:cNvSpPr txBox="1"/>
          <p:nvPr/>
        </p:nvSpPr>
        <p:spPr>
          <a:xfrm>
            <a:off x="362376" y="352425"/>
            <a:ext cx="4123500" cy="769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s" sz="2600">
                <a:solidFill>
                  <a:srgbClr val="ADCF07"/>
                </a:solidFill>
                <a:latin typeface="Sora"/>
                <a:ea typeface="Sora"/>
                <a:cs typeface="Sora"/>
                <a:sym typeface="Sora"/>
              </a:rPr>
              <a:t>Proyecto M1</a:t>
            </a:r>
            <a:endParaRPr b="1" sz="2600">
              <a:solidFill>
                <a:srgbClr val="ADCF07"/>
              </a:solidFill>
              <a:latin typeface="Sora"/>
              <a:ea typeface="Sora"/>
              <a:cs typeface="Sora"/>
              <a:sym typeface="Sora"/>
            </a:endParaRPr>
          </a:p>
          <a:p>
            <a:pPr indent="0" lvl="0" marL="0" rtl="0" algn="l">
              <a:spcBef>
                <a:spcPts val="0"/>
              </a:spcBef>
              <a:spcAft>
                <a:spcPts val="0"/>
              </a:spcAft>
              <a:buNone/>
            </a:pPr>
            <a:r>
              <a:rPr lang="es" sz="1500">
                <a:solidFill>
                  <a:srgbClr val="ADCF07"/>
                </a:solidFill>
                <a:latin typeface="Sora"/>
                <a:ea typeface="Sora"/>
                <a:cs typeface="Sora"/>
                <a:sym typeface="Sora"/>
              </a:rPr>
              <a:t>Python para ciencia de datos</a:t>
            </a:r>
            <a:endParaRPr sz="1500">
              <a:solidFill>
                <a:srgbClr val="ADCF07"/>
              </a:solidFill>
              <a:latin typeface="Sora"/>
              <a:ea typeface="Sora"/>
              <a:cs typeface="Sora"/>
              <a:sym typeface="Sor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CC"/>
        </a:solidFill>
      </p:bgPr>
    </p:bg>
    <p:spTree>
      <p:nvGrpSpPr>
        <p:cNvPr id="787" name="Shape 787"/>
        <p:cNvGrpSpPr/>
        <p:nvPr/>
      </p:nvGrpSpPr>
      <p:grpSpPr>
        <a:xfrm>
          <a:off x="0" y="0"/>
          <a:ext cx="0" cy="0"/>
          <a:chOff x="0" y="0"/>
          <a:chExt cx="0" cy="0"/>
        </a:xfrm>
      </p:grpSpPr>
      <p:sp>
        <p:nvSpPr>
          <p:cNvPr id="788" name="Google Shape;788;g22ca7d81040_1_9"/>
          <p:cNvSpPr txBox="1"/>
          <p:nvPr>
            <p:ph idx="1" type="body"/>
          </p:nvPr>
        </p:nvSpPr>
        <p:spPr>
          <a:xfrm>
            <a:off x="2492425" y="2024050"/>
            <a:ext cx="4260300" cy="1364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s" sz="2100">
                <a:solidFill>
                  <a:schemeClr val="lt1"/>
                </a:solidFill>
                <a:latin typeface="Work Sans Medium"/>
                <a:ea typeface="Work Sans Medium"/>
                <a:cs typeface="Work Sans Medium"/>
                <a:sym typeface="Work Sans Medium"/>
              </a:rPr>
              <a:t>¡Es el momento de que compartas lo que lograste en el reto de la semana!</a:t>
            </a:r>
            <a:endParaRPr sz="2100">
              <a:solidFill>
                <a:schemeClr val="lt1"/>
              </a:solidFill>
              <a:latin typeface="Work Sans Medium"/>
              <a:ea typeface="Work Sans Medium"/>
              <a:cs typeface="Work Sans Medium"/>
              <a:sym typeface="Work Sans Medium"/>
            </a:endParaRPr>
          </a:p>
        </p:txBody>
      </p:sp>
      <p:sp>
        <p:nvSpPr>
          <p:cNvPr id="789" name="Google Shape;789;g22ca7d81040_1_9"/>
          <p:cNvSpPr txBox="1"/>
          <p:nvPr>
            <p:ph type="title"/>
          </p:nvPr>
        </p:nvSpPr>
        <p:spPr>
          <a:xfrm>
            <a:off x="533100" y="52122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chemeClr val="lt1"/>
                </a:solidFill>
                <a:latin typeface="Sora"/>
                <a:ea typeface="Sora"/>
                <a:cs typeface="Sora"/>
                <a:sym typeface="Sora"/>
              </a:rPr>
              <a:t>Reto de la semana </a:t>
            </a:r>
            <a:endParaRPr b="1">
              <a:solidFill>
                <a:schemeClr val="lt1"/>
              </a:solidFill>
              <a:latin typeface="Sora"/>
              <a:ea typeface="Sora"/>
              <a:cs typeface="Sora"/>
              <a:sym typeface="Sora"/>
            </a:endParaRPr>
          </a:p>
          <a:p>
            <a:pPr indent="0" lvl="0" marL="0" rtl="0" algn="l">
              <a:spcBef>
                <a:spcPts val="0"/>
              </a:spcBef>
              <a:spcAft>
                <a:spcPts val="0"/>
              </a:spcAft>
              <a:buNone/>
            </a:pPr>
            <a:r>
              <a:rPr b="1" lang="es" sz="1800">
                <a:solidFill>
                  <a:schemeClr val="lt1"/>
                </a:solidFill>
                <a:latin typeface="Sora"/>
                <a:ea typeface="Sora"/>
                <a:cs typeface="Sora"/>
                <a:sym typeface="Sora"/>
              </a:rPr>
              <a:t>actividad individual</a:t>
            </a:r>
            <a:endParaRPr b="1" sz="1800">
              <a:solidFill>
                <a:schemeClr val="lt1"/>
              </a:solidFill>
              <a:latin typeface="Sora"/>
              <a:ea typeface="Sora"/>
              <a:cs typeface="Sora"/>
              <a:sym typeface="Sora"/>
            </a:endParaRPr>
          </a:p>
        </p:txBody>
      </p:sp>
      <p:sp>
        <p:nvSpPr>
          <p:cNvPr id="790" name="Google Shape;790;g22ca7d81040_1_9"/>
          <p:cNvSpPr/>
          <p:nvPr/>
        </p:nvSpPr>
        <p:spPr>
          <a:xfrm>
            <a:off x="8008519" y="348856"/>
            <a:ext cx="523500" cy="523500"/>
          </a:xfrm>
          <a:prstGeom prst="ellipse">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1" name="Google Shape;791;g22ca7d81040_1_9"/>
          <p:cNvSpPr/>
          <p:nvPr/>
        </p:nvSpPr>
        <p:spPr>
          <a:xfrm>
            <a:off x="6840622" y="348856"/>
            <a:ext cx="523500" cy="523500"/>
          </a:xfrm>
          <a:prstGeom prst="ellipse">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2" name="Google Shape;792;g22ca7d81040_1_9"/>
          <p:cNvSpPr/>
          <p:nvPr/>
        </p:nvSpPr>
        <p:spPr>
          <a:xfrm>
            <a:off x="7424587" y="356487"/>
            <a:ext cx="523500" cy="523500"/>
          </a:xfrm>
          <a:prstGeom prst="ellipse">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793" name="Google Shape;793;g22ca7d81040_1_9"/>
          <p:cNvGrpSpPr/>
          <p:nvPr/>
        </p:nvGrpSpPr>
        <p:grpSpPr>
          <a:xfrm>
            <a:off x="7553495" y="476313"/>
            <a:ext cx="265665" cy="284076"/>
            <a:chOff x="729025" y="4159875"/>
            <a:chExt cx="624800" cy="668100"/>
          </a:xfrm>
        </p:grpSpPr>
        <p:sp>
          <p:nvSpPr>
            <p:cNvPr id="794" name="Google Shape;794;g22ca7d81040_1_9"/>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22ca7d81040_1_9"/>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22ca7d81040_1_9"/>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22ca7d81040_1_9"/>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22ca7d81040_1_9"/>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2ca7d81040_1_9"/>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 name="Google Shape;800;g22ca7d81040_1_9"/>
          <p:cNvGrpSpPr/>
          <p:nvPr/>
        </p:nvGrpSpPr>
        <p:grpSpPr>
          <a:xfrm>
            <a:off x="8163968" y="486943"/>
            <a:ext cx="212621" cy="284074"/>
            <a:chOff x="3636450" y="4208100"/>
            <a:chExt cx="444350" cy="593800"/>
          </a:xfrm>
        </p:grpSpPr>
        <p:sp>
          <p:nvSpPr>
            <p:cNvPr id="801" name="Google Shape;801;g22ca7d81040_1_9"/>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22ca7d81040_1_9"/>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22ca7d81040_1_9"/>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22ca7d81040_1_9"/>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 name="Google Shape;805;g22ca7d81040_1_9"/>
          <p:cNvGrpSpPr/>
          <p:nvPr/>
        </p:nvGrpSpPr>
        <p:grpSpPr>
          <a:xfrm>
            <a:off x="6937333" y="476142"/>
            <a:ext cx="349142" cy="284051"/>
            <a:chOff x="2470650" y="2582625"/>
            <a:chExt cx="700525" cy="569925"/>
          </a:xfrm>
        </p:grpSpPr>
        <p:sp>
          <p:nvSpPr>
            <p:cNvPr id="806" name="Google Shape;806;g22ca7d81040_1_9"/>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22ca7d81040_1_9"/>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22ca7d81040_1_9"/>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22ca7d81040_1_9"/>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22ca7d81040_1_9"/>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22ca7d81040_1_9"/>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2ca7d81040_1_9"/>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2ca7d81040_1_9"/>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rgbClr val="941EB8"/>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4" name="Google Shape;814;g22ca7d81040_1_9"/>
          <p:cNvSpPr/>
          <p:nvPr/>
        </p:nvSpPr>
        <p:spPr>
          <a:xfrm>
            <a:off x="6256669" y="348856"/>
            <a:ext cx="523500" cy="523500"/>
          </a:xfrm>
          <a:prstGeom prst="ellipse">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815" name="Google Shape;815;g22ca7d81040_1_9"/>
          <p:cNvGrpSpPr/>
          <p:nvPr/>
        </p:nvGrpSpPr>
        <p:grpSpPr>
          <a:xfrm>
            <a:off x="6385545" y="438161"/>
            <a:ext cx="265638" cy="344878"/>
            <a:chOff x="2212100" y="4204750"/>
            <a:chExt cx="478800" cy="621625"/>
          </a:xfrm>
        </p:grpSpPr>
        <p:sp>
          <p:nvSpPr>
            <p:cNvPr id="816" name="Google Shape;816;g22ca7d81040_1_9"/>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941E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22ca7d81040_1_9"/>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941E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22ca7d81040_1_9"/>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941E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22ca7d81040_1_9"/>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941E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22ca7d81040_1_9"/>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941E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1" name="Google Shape;821;g22ca7d81040_1_9"/>
          <p:cNvSpPr/>
          <p:nvPr/>
        </p:nvSpPr>
        <p:spPr>
          <a:xfrm>
            <a:off x="3235313" y="3388750"/>
            <a:ext cx="2673300" cy="3693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g22ca7d81040_1_9"/>
          <p:cNvGrpSpPr/>
          <p:nvPr/>
        </p:nvGrpSpPr>
        <p:grpSpPr>
          <a:xfrm>
            <a:off x="3345927" y="3446546"/>
            <a:ext cx="253970" cy="253709"/>
            <a:chOff x="1190625" y="236975"/>
            <a:chExt cx="5225725" cy="5220350"/>
          </a:xfrm>
        </p:grpSpPr>
        <p:sp>
          <p:nvSpPr>
            <p:cNvPr id="823" name="Google Shape;823;g22ca7d81040_1_9"/>
            <p:cNvSpPr/>
            <p:nvPr/>
          </p:nvSpPr>
          <p:spPr>
            <a:xfrm>
              <a:off x="1190625" y="5022625"/>
              <a:ext cx="2174950" cy="434700"/>
            </a:xfrm>
            <a:custGeom>
              <a:rect b="b" l="l" r="r" t="t"/>
              <a:pathLst>
                <a:path extrusionOk="0" h="17388" w="86998">
                  <a:moveTo>
                    <a:pt x="8710" y="1"/>
                  </a:moveTo>
                  <a:cubicBezTo>
                    <a:pt x="3882" y="1"/>
                    <a:pt x="0" y="3883"/>
                    <a:pt x="0" y="8678"/>
                  </a:cubicBezTo>
                  <a:cubicBezTo>
                    <a:pt x="0" y="13505"/>
                    <a:pt x="3882" y="17387"/>
                    <a:pt x="8710" y="17387"/>
                  </a:cubicBezTo>
                  <a:lnTo>
                    <a:pt x="78288" y="17387"/>
                  </a:lnTo>
                  <a:cubicBezTo>
                    <a:pt x="83083" y="17387"/>
                    <a:pt x="86997" y="13505"/>
                    <a:pt x="86997" y="8678"/>
                  </a:cubicBezTo>
                  <a:cubicBezTo>
                    <a:pt x="86997" y="3883"/>
                    <a:pt x="83083" y="1"/>
                    <a:pt x="78288" y="1"/>
                  </a:cubicBezTo>
                  <a:close/>
                </a:path>
              </a:pathLst>
            </a:custGeom>
            <a:solidFill>
              <a:srgbClr val="941E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22ca7d81040_1_9"/>
            <p:cNvSpPr/>
            <p:nvPr/>
          </p:nvSpPr>
          <p:spPr>
            <a:xfrm>
              <a:off x="1190625" y="4152500"/>
              <a:ext cx="1739475" cy="434675"/>
            </a:xfrm>
            <a:custGeom>
              <a:rect b="b" l="l" r="r" t="t"/>
              <a:pathLst>
                <a:path extrusionOk="0" h="17387" w="69579">
                  <a:moveTo>
                    <a:pt x="8710" y="0"/>
                  </a:moveTo>
                  <a:cubicBezTo>
                    <a:pt x="3882" y="0"/>
                    <a:pt x="0" y="3882"/>
                    <a:pt x="0" y="8710"/>
                  </a:cubicBezTo>
                  <a:cubicBezTo>
                    <a:pt x="0" y="13505"/>
                    <a:pt x="3882" y="17387"/>
                    <a:pt x="8710" y="17387"/>
                  </a:cubicBezTo>
                  <a:lnTo>
                    <a:pt x="60901" y="17387"/>
                  </a:lnTo>
                  <a:cubicBezTo>
                    <a:pt x="65696" y="17387"/>
                    <a:pt x="69578" y="13505"/>
                    <a:pt x="69578" y="8710"/>
                  </a:cubicBezTo>
                  <a:cubicBezTo>
                    <a:pt x="69578" y="3882"/>
                    <a:pt x="65696" y="0"/>
                    <a:pt x="60901" y="0"/>
                  </a:cubicBezTo>
                  <a:close/>
                </a:path>
              </a:pathLst>
            </a:custGeom>
            <a:solidFill>
              <a:srgbClr val="941E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22ca7d81040_1_9"/>
            <p:cNvSpPr/>
            <p:nvPr/>
          </p:nvSpPr>
          <p:spPr>
            <a:xfrm>
              <a:off x="1190625" y="3282350"/>
              <a:ext cx="1304800" cy="435500"/>
            </a:xfrm>
            <a:custGeom>
              <a:rect b="b" l="l" r="r" t="t"/>
              <a:pathLst>
                <a:path extrusionOk="0" h="17420" w="52192">
                  <a:moveTo>
                    <a:pt x="8710" y="1"/>
                  </a:moveTo>
                  <a:cubicBezTo>
                    <a:pt x="3882" y="1"/>
                    <a:pt x="0" y="3915"/>
                    <a:pt x="0" y="8710"/>
                  </a:cubicBezTo>
                  <a:cubicBezTo>
                    <a:pt x="0" y="13506"/>
                    <a:pt x="3882" y="17420"/>
                    <a:pt x="8710" y="17420"/>
                  </a:cubicBezTo>
                  <a:lnTo>
                    <a:pt x="43482" y="17420"/>
                  </a:lnTo>
                  <a:cubicBezTo>
                    <a:pt x="48310" y="17420"/>
                    <a:pt x="52192" y="13506"/>
                    <a:pt x="52192" y="8710"/>
                  </a:cubicBezTo>
                  <a:cubicBezTo>
                    <a:pt x="52192" y="3915"/>
                    <a:pt x="48310" y="1"/>
                    <a:pt x="43482" y="1"/>
                  </a:cubicBezTo>
                  <a:close/>
                </a:path>
              </a:pathLst>
            </a:custGeom>
            <a:solidFill>
              <a:srgbClr val="941E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22ca7d81040_1_9"/>
            <p:cNvSpPr/>
            <p:nvPr/>
          </p:nvSpPr>
          <p:spPr>
            <a:xfrm>
              <a:off x="1190625" y="236975"/>
              <a:ext cx="5225725" cy="5210800"/>
            </a:xfrm>
            <a:custGeom>
              <a:rect b="b" l="l" r="r" t="t"/>
              <a:pathLst>
                <a:path extrusionOk="0" h="208432" w="209029">
                  <a:moveTo>
                    <a:pt x="104286" y="1"/>
                  </a:moveTo>
                  <a:cubicBezTo>
                    <a:pt x="50626" y="1"/>
                    <a:pt x="5334" y="40964"/>
                    <a:pt x="424" y="94937"/>
                  </a:cubicBezTo>
                  <a:cubicBezTo>
                    <a:pt x="0" y="99732"/>
                    <a:pt x="3523" y="103973"/>
                    <a:pt x="8318" y="104397"/>
                  </a:cubicBezTo>
                  <a:cubicBezTo>
                    <a:pt x="8579" y="104420"/>
                    <a:pt x="8838" y="104432"/>
                    <a:pt x="9095" y="104432"/>
                  </a:cubicBezTo>
                  <a:cubicBezTo>
                    <a:pt x="13533" y="104432"/>
                    <a:pt x="17344" y="101036"/>
                    <a:pt x="17745" y="96503"/>
                  </a:cubicBezTo>
                  <a:cubicBezTo>
                    <a:pt x="20811" y="62904"/>
                    <a:pt x="43026" y="34101"/>
                    <a:pt x="74765" y="22619"/>
                  </a:cubicBezTo>
                  <a:cubicBezTo>
                    <a:pt x="84429" y="19123"/>
                    <a:pt x="94441" y="17423"/>
                    <a:pt x="104367" y="17423"/>
                  </a:cubicBezTo>
                  <a:cubicBezTo>
                    <a:pt x="127040" y="17423"/>
                    <a:pt x="149265" y="26291"/>
                    <a:pt x="165872" y="42876"/>
                  </a:cubicBezTo>
                  <a:cubicBezTo>
                    <a:pt x="189750" y="66721"/>
                    <a:pt x="197644" y="102244"/>
                    <a:pt x="186194" y="133983"/>
                  </a:cubicBezTo>
                  <a:cubicBezTo>
                    <a:pt x="174712" y="165722"/>
                    <a:pt x="145909" y="187936"/>
                    <a:pt x="112310" y="191035"/>
                  </a:cubicBezTo>
                  <a:cubicBezTo>
                    <a:pt x="107515" y="191231"/>
                    <a:pt x="103796" y="195309"/>
                    <a:pt x="103992" y="200104"/>
                  </a:cubicBezTo>
                  <a:cubicBezTo>
                    <a:pt x="104214" y="204760"/>
                    <a:pt x="108034" y="208432"/>
                    <a:pt x="112675" y="208432"/>
                  </a:cubicBezTo>
                  <a:cubicBezTo>
                    <a:pt x="112814" y="208432"/>
                    <a:pt x="112953" y="208428"/>
                    <a:pt x="113093" y="208422"/>
                  </a:cubicBezTo>
                  <a:cubicBezTo>
                    <a:pt x="113321" y="208422"/>
                    <a:pt x="113615" y="208422"/>
                    <a:pt x="113876" y="208389"/>
                  </a:cubicBezTo>
                  <a:cubicBezTo>
                    <a:pt x="167764" y="203757"/>
                    <a:pt x="209028" y="158513"/>
                    <a:pt x="208767" y="104430"/>
                  </a:cubicBezTo>
                  <a:cubicBezTo>
                    <a:pt x="208800" y="48617"/>
                    <a:pt x="164893" y="2623"/>
                    <a:pt x="109113" y="111"/>
                  </a:cubicBezTo>
                  <a:cubicBezTo>
                    <a:pt x="107498" y="37"/>
                    <a:pt x="105888" y="1"/>
                    <a:pt x="104286" y="1"/>
                  </a:cubicBezTo>
                  <a:close/>
                </a:path>
              </a:pathLst>
            </a:custGeom>
            <a:solidFill>
              <a:srgbClr val="941E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22ca7d81040_1_9"/>
            <p:cNvSpPr/>
            <p:nvPr/>
          </p:nvSpPr>
          <p:spPr>
            <a:xfrm>
              <a:off x="3582475" y="1542900"/>
              <a:ext cx="1106650" cy="2172125"/>
            </a:xfrm>
            <a:custGeom>
              <a:rect b="b" l="l" r="r" t="t"/>
              <a:pathLst>
                <a:path extrusionOk="0" h="86885" w="44266">
                  <a:moveTo>
                    <a:pt x="8710" y="1"/>
                  </a:moveTo>
                  <a:cubicBezTo>
                    <a:pt x="3914" y="1"/>
                    <a:pt x="0" y="3883"/>
                    <a:pt x="0" y="8710"/>
                  </a:cubicBezTo>
                  <a:lnTo>
                    <a:pt x="0" y="52193"/>
                  </a:lnTo>
                  <a:cubicBezTo>
                    <a:pt x="0" y="54509"/>
                    <a:pt x="913" y="56727"/>
                    <a:pt x="2544" y="58358"/>
                  </a:cubicBezTo>
                  <a:lnTo>
                    <a:pt x="28640" y="84454"/>
                  </a:lnTo>
                  <a:cubicBezTo>
                    <a:pt x="30328" y="86077"/>
                    <a:pt x="32498" y="86884"/>
                    <a:pt x="34668" y="86884"/>
                  </a:cubicBezTo>
                  <a:cubicBezTo>
                    <a:pt x="36902" y="86884"/>
                    <a:pt x="39136" y="86028"/>
                    <a:pt x="40840" y="84323"/>
                  </a:cubicBezTo>
                  <a:cubicBezTo>
                    <a:pt x="44200" y="80963"/>
                    <a:pt x="44265" y="75548"/>
                    <a:pt x="40971" y="72123"/>
                  </a:cubicBezTo>
                  <a:lnTo>
                    <a:pt x="17419" y="48604"/>
                  </a:lnTo>
                  <a:lnTo>
                    <a:pt x="17419" y="8710"/>
                  </a:lnTo>
                  <a:cubicBezTo>
                    <a:pt x="17419" y="3883"/>
                    <a:pt x="13505" y="1"/>
                    <a:pt x="8710" y="1"/>
                  </a:cubicBezTo>
                  <a:close/>
                </a:path>
              </a:pathLst>
            </a:custGeom>
            <a:solidFill>
              <a:srgbClr val="941E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g22ca7d81040_1_9"/>
          <p:cNvSpPr txBox="1"/>
          <p:nvPr/>
        </p:nvSpPr>
        <p:spPr>
          <a:xfrm>
            <a:off x="3599888" y="3388750"/>
            <a:ext cx="230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941EB8"/>
                </a:solidFill>
                <a:latin typeface="Work Sans Medium"/>
                <a:ea typeface="Work Sans Medium"/>
                <a:cs typeface="Work Sans Medium"/>
                <a:sym typeface="Work Sans Medium"/>
              </a:rPr>
              <a:t>Tiempo aproximado: 20 min</a:t>
            </a:r>
            <a:endParaRPr sz="1200">
              <a:solidFill>
                <a:srgbClr val="941EB8"/>
              </a:solidFill>
              <a:latin typeface="Work Sans Medium"/>
              <a:ea typeface="Work Sans Medium"/>
              <a:cs typeface="Work Sans Medium"/>
              <a:sym typeface="Work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C00CC"/>
        </a:solidFill>
      </p:bgPr>
    </p:bg>
    <p:spTree>
      <p:nvGrpSpPr>
        <p:cNvPr id="832" name="Shape 832"/>
        <p:cNvGrpSpPr/>
        <p:nvPr/>
      </p:nvGrpSpPr>
      <p:grpSpPr>
        <a:xfrm>
          <a:off x="0" y="0"/>
          <a:ext cx="0" cy="0"/>
          <a:chOff x="0" y="0"/>
          <a:chExt cx="0" cy="0"/>
        </a:xfrm>
      </p:grpSpPr>
      <p:sp>
        <p:nvSpPr>
          <p:cNvPr id="833" name="Google Shape;833;g131845d35d2_0_204"/>
          <p:cNvSpPr txBox="1"/>
          <p:nvPr/>
        </p:nvSpPr>
        <p:spPr>
          <a:xfrm>
            <a:off x="1123494" y="904594"/>
            <a:ext cx="4117200" cy="646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2"/>
              </a:buClr>
              <a:buSzPts val="3300"/>
              <a:buFont typeface="Sora"/>
              <a:buNone/>
            </a:pPr>
            <a:r>
              <a:rPr b="1" i="0" lang="es" sz="3300" u="none" cap="none" strike="noStrike">
                <a:solidFill>
                  <a:schemeClr val="lt1"/>
                </a:solidFill>
                <a:latin typeface="Sora"/>
                <a:ea typeface="Sora"/>
                <a:cs typeface="Sora"/>
                <a:sym typeface="Sora"/>
              </a:rPr>
              <a:t>Reto semanal</a:t>
            </a:r>
            <a:endParaRPr b="1" i="0" sz="3300" u="none" cap="none" strike="noStrike">
              <a:solidFill>
                <a:schemeClr val="lt1"/>
              </a:solidFill>
              <a:latin typeface="Sora"/>
              <a:ea typeface="Sora"/>
              <a:cs typeface="Sora"/>
              <a:sym typeface="Sora"/>
            </a:endParaRPr>
          </a:p>
        </p:txBody>
      </p:sp>
      <p:sp>
        <p:nvSpPr>
          <p:cNvPr id="834" name="Google Shape;834;g131845d35d2_0_204"/>
          <p:cNvSpPr txBox="1"/>
          <p:nvPr/>
        </p:nvSpPr>
        <p:spPr>
          <a:xfrm>
            <a:off x="1128788" y="1718700"/>
            <a:ext cx="5700600" cy="17328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rgbClr val="000000"/>
              </a:buClr>
              <a:buSzPts val="1100"/>
              <a:buFont typeface="Arial"/>
              <a:buNone/>
            </a:pPr>
            <a:r>
              <a:rPr b="0" i="0" lang="es" sz="1100" u="none" cap="none" strike="noStrike">
                <a:solidFill>
                  <a:schemeClr val="lt1"/>
                </a:solidFill>
                <a:latin typeface="Work Sans Medium"/>
                <a:ea typeface="Work Sans Medium"/>
                <a:cs typeface="Work Sans Medium"/>
                <a:sym typeface="Work Sans Medium"/>
              </a:rPr>
              <a:t>Descarga el archivo de Excel de la siguiente liga, la cual deberás subir a tu Drive: </a:t>
            </a:r>
            <a:endParaRPr b="0" i="0" sz="1100" u="none" cap="none" strike="noStrike">
              <a:solidFill>
                <a:schemeClr val="lt1"/>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chemeClr val="lt1"/>
              </a:solidFill>
              <a:latin typeface="Work Sans Medium"/>
              <a:ea typeface="Work Sans Medium"/>
              <a:cs typeface="Work Sans Medium"/>
              <a:sym typeface="Work Sans Medium"/>
            </a:endParaRPr>
          </a:p>
          <a:p>
            <a:pPr indent="0" lvl="0" marL="0" marR="0" rtl="0" algn="l">
              <a:lnSpc>
                <a:spcPct val="115000"/>
              </a:lnSpc>
              <a:spcBef>
                <a:spcPts val="500"/>
              </a:spcBef>
              <a:spcAft>
                <a:spcPts val="0"/>
              </a:spcAft>
              <a:buClr>
                <a:srgbClr val="000000"/>
              </a:buClr>
              <a:buSzPts val="1100"/>
              <a:buFont typeface="Arial"/>
              <a:buNone/>
            </a:pPr>
            <a:r>
              <a:rPr b="1" i="0" lang="es" sz="1100" u="sng" cap="none" strike="noStrike">
                <a:solidFill>
                  <a:schemeClr val="lt1"/>
                </a:solidFill>
                <a:latin typeface="Work Sans"/>
                <a:ea typeface="Work Sans"/>
                <a:cs typeface="Work Sans"/>
                <a:sym typeface="Work Sans"/>
                <a:hlinkClick r:id="rId3">
                  <a:extLst>
                    <a:ext uri="{A12FA001-AC4F-418D-AE19-62706E023703}">
                      <ahyp:hlinkClr val="tx"/>
                    </a:ext>
                  </a:extLst>
                </a:hlinkClick>
              </a:rPr>
              <a:t>https://docs.google.com/spreadsheets/d/1muHS297qH0BfsASI5thANRRy2-zjeODS/edit?usp=sharing&amp;ouid=102630308014102342652&amp;rtpof=true&amp;sd=true</a:t>
            </a:r>
            <a:endParaRPr b="1" i="0" sz="1100" u="sng" cap="none" strike="noStrike">
              <a:solidFill>
                <a:schemeClr val="lt1"/>
              </a:solidFill>
              <a:latin typeface="Work Sans"/>
              <a:ea typeface="Work Sans"/>
              <a:cs typeface="Work Sans"/>
              <a:sym typeface="Work Sans"/>
            </a:endParaRPr>
          </a:p>
          <a:p>
            <a:pPr indent="0" lvl="0" marL="0" marR="0" rtl="0" algn="l">
              <a:lnSpc>
                <a:spcPct val="115000"/>
              </a:lnSpc>
              <a:spcBef>
                <a:spcPts val="500"/>
              </a:spcBef>
              <a:spcAft>
                <a:spcPts val="0"/>
              </a:spcAft>
              <a:buClr>
                <a:srgbClr val="000000"/>
              </a:buClr>
              <a:buSzPts val="1100"/>
              <a:buFont typeface="Arial"/>
              <a:buNone/>
            </a:pPr>
            <a:r>
              <a:t/>
            </a:r>
            <a:endParaRPr b="0" i="0" sz="1100" u="none" cap="none" strike="noStrike">
              <a:solidFill>
                <a:schemeClr val="lt1"/>
              </a:solidFill>
              <a:latin typeface="Work Sans Medium"/>
              <a:ea typeface="Work Sans Medium"/>
              <a:cs typeface="Work Sans Medium"/>
              <a:sym typeface="Work Sans Medium"/>
            </a:endParaRPr>
          </a:p>
          <a:p>
            <a:pPr indent="0" lvl="0" marL="0" marR="0" rtl="0" algn="l">
              <a:lnSpc>
                <a:spcPct val="115000"/>
              </a:lnSpc>
              <a:spcBef>
                <a:spcPts val="500"/>
              </a:spcBef>
              <a:spcAft>
                <a:spcPts val="400"/>
              </a:spcAft>
              <a:buClr>
                <a:srgbClr val="000000"/>
              </a:buClr>
              <a:buSzPts val="1100"/>
              <a:buFont typeface="Arial"/>
              <a:buNone/>
            </a:pPr>
            <a:r>
              <a:rPr b="1" i="0" lang="es" sz="1100" u="none" cap="none" strike="noStrike">
                <a:solidFill>
                  <a:schemeClr val="lt1"/>
                </a:solidFill>
                <a:latin typeface="Work Sans"/>
                <a:ea typeface="Work Sans"/>
                <a:cs typeface="Work Sans"/>
                <a:sym typeface="Work Sans"/>
              </a:rPr>
              <a:t>El reto consta de dos partes:</a:t>
            </a:r>
            <a:endParaRPr b="0" i="0" sz="1100" u="none" cap="none" strike="noStrike">
              <a:solidFill>
                <a:schemeClr val="lt1"/>
              </a:solidFill>
              <a:latin typeface="Work Sans Medium"/>
              <a:ea typeface="Work Sans Medium"/>
              <a:cs typeface="Work Sans Medium"/>
              <a:sym typeface="Work Sans Medium"/>
            </a:endParaRPr>
          </a:p>
        </p:txBody>
      </p:sp>
      <p:sp>
        <p:nvSpPr>
          <p:cNvPr id="835" name="Google Shape;835;g131845d35d2_0_204"/>
          <p:cNvSpPr txBox="1"/>
          <p:nvPr/>
        </p:nvSpPr>
        <p:spPr>
          <a:xfrm>
            <a:off x="1128788" y="3553294"/>
            <a:ext cx="5786400" cy="8919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15000"/>
              </a:lnSpc>
              <a:spcBef>
                <a:spcPts val="500"/>
              </a:spcBef>
              <a:spcAft>
                <a:spcPts val="0"/>
              </a:spcAft>
              <a:buClr>
                <a:schemeClr val="lt1"/>
              </a:buClr>
              <a:buSzPts val="1100"/>
              <a:buFont typeface="Work Sans"/>
              <a:buAutoNum type="arabicPeriod"/>
            </a:pPr>
            <a:r>
              <a:rPr b="0" i="0" lang="es" sz="1100" u="none" cap="none" strike="noStrike">
                <a:solidFill>
                  <a:schemeClr val="lt1"/>
                </a:solidFill>
                <a:latin typeface="Work Sans Medium"/>
                <a:ea typeface="Work Sans Medium"/>
                <a:cs typeface="Work Sans Medium"/>
                <a:sym typeface="Work Sans Medium"/>
              </a:rPr>
              <a:t>Genera un data frame llamado reto (¡no olvides importar Pandas y Numpy!) y observa su composición con la función .head o .tail.</a:t>
            </a:r>
            <a:endParaRPr b="0" i="0" sz="1100" u="none" cap="none" strike="noStrike">
              <a:solidFill>
                <a:schemeClr val="lt1"/>
              </a:solidFill>
              <a:latin typeface="Work Sans Medium"/>
              <a:ea typeface="Work Sans Medium"/>
              <a:cs typeface="Work Sans Medium"/>
              <a:sym typeface="Work Sans Medium"/>
            </a:endParaRPr>
          </a:p>
          <a:p>
            <a:pPr indent="-234950" lvl="0" marL="342900" marR="0" rtl="0" algn="l">
              <a:lnSpc>
                <a:spcPct val="115000"/>
              </a:lnSpc>
              <a:spcBef>
                <a:spcPts val="0"/>
              </a:spcBef>
              <a:spcAft>
                <a:spcPts val="0"/>
              </a:spcAft>
              <a:buClr>
                <a:schemeClr val="lt1"/>
              </a:buClr>
              <a:buSzPts val="1100"/>
              <a:buFont typeface="Work Sans"/>
              <a:buAutoNum type="arabicPeriod"/>
            </a:pPr>
            <a:r>
              <a:rPr b="0" i="0" lang="es" sz="1100" u="none" cap="none" strike="noStrike">
                <a:solidFill>
                  <a:schemeClr val="lt1"/>
                </a:solidFill>
                <a:latin typeface="Work Sans Medium"/>
                <a:ea typeface="Work Sans Medium"/>
                <a:cs typeface="Work Sans Medium"/>
                <a:sym typeface="Work Sans Medium"/>
              </a:rPr>
              <a:t>Haz, por lo menos, dos groupby usando la información del data frame reto. Puedes experimentar tomando diferentes valores.</a:t>
            </a:r>
            <a:endParaRPr b="0" i="0" sz="1100" u="none" cap="none" strike="noStrike">
              <a:solidFill>
                <a:srgbClr val="000000"/>
              </a:solidFill>
              <a:latin typeface="Arial"/>
              <a:ea typeface="Arial"/>
              <a:cs typeface="Arial"/>
              <a:sym typeface="Arial"/>
            </a:endParaRPr>
          </a:p>
        </p:txBody>
      </p:sp>
      <p:pic>
        <p:nvPicPr>
          <p:cNvPr id="836" name="Google Shape;836;g131845d35d2_0_204"/>
          <p:cNvPicPr preferRelativeResize="0"/>
          <p:nvPr/>
        </p:nvPicPr>
        <p:blipFill>
          <a:blip r:embed="rId4">
            <a:alphaModFix/>
          </a:blip>
          <a:stretch>
            <a:fillRect/>
          </a:stretch>
        </p:blipFill>
        <p:spPr>
          <a:xfrm>
            <a:off x="7670200" y="4549421"/>
            <a:ext cx="1123799" cy="310578"/>
          </a:xfrm>
          <a:prstGeom prst="rect">
            <a:avLst/>
          </a:prstGeom>
          <a:noFill/>
          <a:ln>
            <a:noFill/>
          </a:ln>
        </p:spPr>
      </p:pic>
      <p:sp>
        <p:nvSpPr>
          <p:cNvPr id="837" name="Google Shape;837;g131845d35d2_0_204"/>
          <p:cNvSpPr txBox="1"/>
          <p:nvPr/>
        </p:nvSpPr>
        <p:spPr>
          <a:xfrm>
            <a:off x="5983375" y="302175"/>
            <a:ext cx="2370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i="1" lang="es" sz="1200">
                <a:solidFill>
                  <a:srgbClr val="FFFFFF"/>
                </a:solidFill>
                <a:latin typeface="Sora SemiBold"/>
                <a:ea typeface="Sora SemiBold"/>
                <a:cs typeface="Sora SemiBold"/>
                <a:sym typeface="Sora SemiBold"/>
              </a:rPr>
              <a:t>Ciencia de Datos y AI</a:t>
            </a:r>
            <a:endParaRPr b="0" i="1" sz="1200" u="none" cap="none" strike="noStrike">
              <a:solidFill>
                <a:srgbClr val="FFFFFF"/>
              </a:solidFill>
              <a:latin typeface="Sora SemiBold"/>
              <a:ea typeface="Sora SemiBold"/>
              <a:cs typeface="Sora SemiBold"/>
              <a:sym typeface="Sora SemiBold"/>
            </a:endParaRPr>
          </a:p>
        </p:txBody>
      </p:sp>
      <p:grpSp>
        <p:nvGrpSpPr>
          <p:cNvPr id="838" name="Google Shape;838;g131845d35d2_0_204"/>
          <p:cNvGrpSpPr/>
          <p:nvPr/>
        </p:nvGrpSpPr>
        <p:grpSpPr>
          <a:xfrm>
            <a:off x="8482562" y="255981"/>
            <a:ext cx="427701" cy="461706"/>
            <a:chOff x="3398625" y="2806025"/>
            <a:chExt cx="521650" cy="563125"/>
          </a:xfrm>
        </p:grpSpPr>
        <p:sp>
          <p:nvSpPr>
            <p:cNvPr id="839" name="Google Shape;839;g131845d35d2_0_204"/>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131845d35d2_0_204"/>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131845d35d2_0_204"/>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5" name="Shape 845"/>
        <p:cNvGrpSpPr/>
        <p:nvPr/>
      </p:nvGrpSpPr>
      <p:grpSpPr>
        <a:xfrm>
          <a:off x="0" y="0"/>
          <a:ext cx="0" cy="0"/>
          <a:chOff x="0" y="0"/>
          <a:chExt cx="0" cy="0"/>
        </a:xfrm>
      </p:grpSpPr>
      <p:grpSp>
        <p:nvGrpSpPr>
          <p:cNvPr id="846" name="Google Shape;846;g131845d35d2_0_607"/>
          <p:cNvGrpSpPr/>
          <p:nvPr/>
        </p:nvGrpSpPr>
        <p:grpSpPr>
          <a:xfrm>
            <a:off x="7697844" y="-1821570"/>
            <a:ext cx="387105" cy="395987"/>
            <a:chOff x="-61784125" y="3377700"/>
            <a:chExt cx="316650" cy="317450"/>
          </a:xfrm>
        </p:grpSpPr>
        <p:sp>
          <p:nvSpPr>
            <p:cNvPr id="847" name="Google Shape;847;g131845d35d2_0_60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131845d35d2_0_60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131845d35d2_0_60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g131845d35d2_0_60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131845d35d2_0_60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131845d35d2_0_60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131845d35d2_0_60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4" name="Google Shape;854;g131845d35d2_0_607"/>
          <p:cNvGrpSpPr/>
          <p:nvPr/>
        </p:nvGrpSpPr>
        <p:grpSpPr>
          <a:xfrm>
            <a:off x="8199754" y="-1822062"/>
            <a:ext cx="387099" cy="395988"/>
            <a:chOff x="-65144125" y="4094450"/>
            <a:chExt cx="311900" cy="317425"/>
          </a:xfrm>
        </p:grpSpPr>
        <p:sp>
          <p:nvSpPr>
            <p:cNvPr id="855" name="Google Shape;855;g131845d35d2_0_60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131845d35d2_0_60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g131845d35d2_0_60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00D7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58" name="Google Shape;858;g131845d35d2_0_607"/>
          <p:cNvPicPr preferRelativeResize="0"/>
          <p:nvPr/>
        </p:nvPicPr>
        <p:blipFill rotWithShape="1">
          <a:blip r:embed="rId3">
            <a:alphaModFix/>
          </a:blip>
          <a:srcRect b="0" l="0" r="0" t="0"/>
          <a:stretch/>
        </p:blipFill>
        <p:spPr>
          <a:xfrm>
            <a:off x="8701900" y="-1817125"/>
            <a:ext cx="442100" cy="442100"/>
          </a:xfrm>
          <a:prstGeom prst="rect">
            <a:avLst/>
          </a:prstGeom>
          <a:noFill/>
          <a:ln>
            <a:noFill/>
          </a:ln>
        </p:spPr>
      </p:pic>
      <p:sp>
        <p:nvSpPr>
          <p:cNvPr id="859" name="Google Shape;859;g131845d35d2_0_607"/>
          <p:cNvSpPr/>
          <p:nvPr/>
        </p:nvSpPr>
        <p:spPr>
          <a:xfrm rot="5400000">
            <a:off x="3463050" y="1344900"/>
            <a:ext cx="2217900" cy="98151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0" name="Google Shape;860;g131845d35d2_0_607"/>
          <p:cNvSpPr/>
          <p:nvPr/>
        </p:nvSpPr>
        <p:spPr>
          <a:xfrm rot="5400000">
            <a:off x="3649375" y="1344900"/>
            <a:ext cx="2217900" cy="9815100"/>
          </a:xfrm>
          <a:prstGeom prst="rect">
            <a:avLst/>
          </a:prstGeom>
          <a:solidFill>
            <a:srgbClr val="F8F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861" name="Google Shape;861;g131845d35d2_0_607"/>
          <p:cNvPicPr preferRelativeResize="0"/>
          <p:nvPr/>
        </p:nvPicPr>
        <p:blipFill rotWithShape="1">
          <a:blip r:embed="rId4">
            <a:alphaModFix/>
          </a:blip>
          <a:srcRect b="11292" l="23213" r="25900" t="1439"/>
          <a:stretch/>
        </p:blipFill>
        <p:spPr>
          <a:xfrm>
            <a:off x="549126" y="1191700"/>
            <a:ext cx="4106376" cy="3961300"/>
          </a:xfrm>
          <a:prstGeom prst="rect">
            <a:avLst/>
          </a:prstGeom>
          <a:noFill/>
          <a:ln>
            <a:noFill/>
          </a:ln>
        </p:spPr>
      </p:pic>
      <p:sp>
        <p:nvSpPr>
          <p:cNvPr id="862" name="Google Shape;862;g131845d35d2_0_607"/>
          <p:cNvSpPr txBox="1"/>
          <p:nvPr/>
        </p:nvSpPr>
        <p:spPr>
          <a:xfrm>
            <a:off x="5218950" y="1457050"/>
            <a:ext cx="2957700" cy="606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CC00CC"/>
                </a:solidFill>
                <a:latin typeface="Sora SemiBold"/>
                <a:ea typeface="Sora SemiBold"/>
                <a:cs typeface="Sora SemiBold"/>
                <a:sym typeface="Sora SemiBold"/>
              </a:rPr>
              <a:t>Consultar y estudiar el repositorio</a:t>
            </a:r>
            <a:endParaRPr sz="1200">
              <a:solidFill>
                <a:srgbClr val="CC00CC"/>
              </a:solidFill>
              <a:latin typeface="Sora SemiBold"/>
              <a:ea typeface="Sora SemiBold"/>
              <a:cs typeface="Sora SemiBold"/>
              <a:sym typeface="Sora SemiBold"/>
            </a:endParaRPr>
          </a:p>
          <a:p>
            <a:pPr indent="0" lvl="0" marL="0" rtl="0" algn="l">
              <a:lnSpc>
                <a:spcPct val="115000"/>
              </a:lnSpc>
              <a:spcBef>
                <a:spcPts val="0"/>
              </a:spcBef>
              <a:spcAft>
                <a:spcPts val="0"/>
              </a:spcAft>
              <a:buClr>
                <a:srgbClr val="000000"/>
              </a:buClr>
              <a:buSzPts val="1100"/>
              <a:buFont typeface="Arial"/>
              <a:buNone/>
            </a:pPr>
            <a:r>
              <a:rPr lang="es" sz="1200">
                <a:solidFill>
                  <a:srgbClr val="CC00CC"/>
                </a:solidFill>
                <a:latin typeface="Sora SemiBold"/>
                <a:ea typeface="Sora SemiBold"/>
                <a:cs typeface="Sora SemiBold"/>
                <a:sym typeface="Sora SemiBold"/>
              </a:rPr>
              <a:t> de la semana 03.</a:t>
            </a:r>
            <a:endParaRPr sz="3700">
              <a:solidFill>
                <a:srgbClr val="CC00CC"/>
              </a:solidFill>
            </a:endParaRPr>
          </a:p>
        </p:txBody>
      </p:sp>
      <p:sp>
        <p:nvSpPr>
          <p:cNvPr id="863" name="Google Shape;863;g131845d35d2_0_607"/>
          <p:cNvSpPr txBox="1"/>
          <p:nvPr/>
        </p:nvSpPr>
        <p:spPr>
          <a:xfrm>
            <a:off x="5825400" y="3462875"/>
            <a:ext cx="2586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000" u="none" cap="none" strike="noStrike">
                <a:solidFill>
                  <a:srgbClr val="004987"/>
                </a:solidFill>
                <a:latin typeface="Sora"/>
                <a:ea typeface="Sora"/>
                <a:cs typeface="Sora"/>
                <a:sym typeface="Sora"/>
              </a:rPr>
              <a:t>Si hay temas pendientes  proyectos</a:t>
            </a:r>
            <a:r>
              <a:rPr b="1" lang="es" sz="1000">
                <a:solidFill>
                  <a:srgbClr val="004987"/>
                </a:solidFill>
                <a:latin typeface="Sora"/>
                <a:ea typeface="Sora"/>
                <a:cs typeface="Sora"/>
                <a:sym typeface="Sora"/>
              </a:rPr>
              <a:t> y</a:t>
            </a:r>
            <a:r>
              <a:rPr b="1" i="0" lang="es" sz="1000" u="none" cap="none" strike="noStrike">
                <a:solidFill>
                  <a:srgbClr val="004987"/>
                </a:solidFill>
                <a:latin typeface="Sora"/>
                <a:ea typeface="Sora"/>
                <a:cs typeface="Sora"/>
                <a:sym typeface="Sora"/>
              </a:rPr>
              <a:t> entregas extemporáneas) enviar correo a staff.</a:t>
            </a:r>
            <a:endParaRPr b="1" i="0" sz="1000" u="none" cap="none" strike="noStrike">
              <a:solidFill>
                <a:srgbClr val="004987"/>
              </a:solidFill>
              <a:latin typeface="Sora"/>
              <a:ea typeface="Sora"/>
              <a:cs typeface="Sora"/>
              <a:sym typeface="Sora"/>
            </a:endParaRPr>
          </a:p>
        </p:txBody>
      </p:sp>
      <p:pic>
        <p:nvPicPr>
          <p:cNvPr id="864" name="Google Shape;864;g131845d35d2_0_607"/>
          <p:cNvPicPr preferRelativeResize="0"/>
          <p:nvPr/>
        </p:nvPicPr>
        <p:blipFill rotWithShape="1">
          <a:blip r:embed="rId5">
            <a:alphaModFix/>
          </a:blip>
          <a:srcRect b="0" l="14451" r="20304" t="0"/>
          <a:stretch/>
        </p:blipFill>
        <p:spPr>
          <a:xfrm>
            <a:off x="5110525" y="3423850"/>
            <a:ext cx="714875" cy="821750"/>
          </a:xfrm>
          <a:prstGeom prst="rect">
            <a:avLst/>
          </a:prstGeom>
          <a:noFill/>
          <a:ln>
            <a:noFill/>
          </a:ln>
        </p:spPr>
      </p:pic>
      <p:sp>
        <p:nvSpPr>
          <p:cNvPr id="865" name="Google Shape;865;g131845d35d2_0_607"/>
          <p:cNvSpPr txBox="1"/>
          <p:nvPr/>
        </p:nvSpPr>
        <p:spPr>
          <a:xfrm>
            <a:off x="5142750" y="2283513"/>
            <a:ext cx="3162300" cy="9384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600"/>
              </a:spcBef>
              <a:spcAft>
                <a:spcPts val="0"/>
              </a:spcAft>
              <a:buClr>
                <a:srgbClr val="CC00CC"/>
              </a:buClr>
              <a:buSzPts val="1000"/>
              <a:buFont typeface="Work Sans"/>
              <a:buChar char="➔"/>
            </a:pPr>
            <a:r>
              <a:rPr lang="es" sz="1000">
                <a:solidFill>
                  <a:srgbClr val="000000"/>
                </a:solidFill>
                <a:latin typeface="Work Sans Medium"/>
                <a:ea typeface="Work Sans Medium"/>
                <a:cs typeface="Work Sans Medium"/>
                <a:sym typeface="Work Sans Medium"/>
              </a:rPr>
              <a:t>Estar pendiente de tu cuenta de Microsoft Teams.</a:t>
            </a:r>
            <a:endParaRPr sz="1000">
              <a:solidFill>
                <a:srgbClr val="000000"/>
              </a:solidFill>
              <a:latin typeface="Work Sans Medium"/>
              <a:ea typeface="Work Sans Medium"/>
              <a:cs typeface="Work Sans Medium"/>
              <a:sym typeface="Work Sans Medium"/>
            </a:endParaRPr>
          </a:p>
          <a:p>
            <a:pPr indent="-292100" lvl="0" marL="457200" rtl="0" algn="l">
              <a:lnSpc>
                <a:spcPct val="150000"/>
              </a:lnSpc>
              <a:spcBef>
                <a:spcPts val="0"/>
              </a:spcBef>
              <a:spcAft>
                <a:spcPts val="0"/>
              </a:spcAft>
              <a:buClr>
                <a:srgbClr val="CC00CC"/>
              </a:buClr>
              <a:buSzPts val="1000"/>
              <a:buFont typeface="Work Sans"/>
              <a:buChar char="➔"/>
            </a:pPr>
            <a:r>
              <a:rPr lang="es" sz="1000">
                <a:solidFill>
                  <a:srgbClr val="000000"/>
                </a:solidFill>
                <a:latin typeface="Work Sans Medium"/>
                <a:ea typeface="Work Sans Medium"/>
                <a:cs typeface="Work Sans Medium"/>
                <a:sym typeface="Work Sans Medium"/>
              </a:rPr>
              <a:t>Asesorías grupales e individuales.</a:t>
            </a:r>
            <a:endParaRPr sz="1000">
              <a:solidFill>
                <a:srgbClr val="000000"/>
              </a:solidFill>
              <a:latin typeface="Work Sans Medium"/>
              <a:ea typeface="Work Sans Medium"/>
              <a:cs typeface="Work Sans Medium"/>
              <a:sym typeface="Work Sans Medium"/>
            </a:endParaRPr>
          </a:p>
          <a:p>
            <a:pPr indent="-292100" lvl="0" marL="457200" rtl="0" algn="l">
              <a:lnSpc>
                <a:spcPct val="150000"/>
              </a:lnSpc>
              <a:spcBef>
                <a:spcPts val="0"/>
              </a:spcBef>
              <a:spcAft>
                <a:spcPts val="0"/>
              </a:spcAft>
              <a:buClr>
                <a:srgbClr val="CC00CC"/>
              </a:buClr>
              <a:buSzPts val="1000"/>
              <a:buFont typeface="Work Sans"/>
              <a:buChar char="➔"/>
            </a:pPr>
            <a:r>
              <a:rPr lang="es" sz="1000">
                <a:solidFill>
                  <a:srgbClr val="000000"/>
                </a:solidFill>
                <a:latin typeface="Work Sans Medium"/>
                <a:ea typeface="Work Sans Medium"/>
                <a:cs typeface="Work Sans Medium"/>
                <a:sym typeface="Work Sans Medium"/>
              </a:rPr>
              <a:t>No olvides contestar la encuesta.</a:t>
            </a:r>
            <a:endParaRPr sz="1000">
              <a:solidFill>
                <a:srgbClr val="000000"/>
              </a:solidFill>
              <a:latin typeface="Work Sans Medium"/>
              <a:ea typeface="Work Sans Medium"/>
              <a:cs typeface="Work Sans Medium"/>
              <a:sym typeface="Work Sans Medium"/>
            </a:endParaRPr>
          </a:p>
        </p:txBody>
      </p:sp>
      <p:sp>
        <p:nvSpPr>
          <p:cNvPr id="866" name="Google Shape;866;g131845d35d2_0_607"/>
          <p:cNvSpPr txBox="1"/>
          <p:nvPr/>
        </p:nvSpPr>
        <p:spPr>
          <a:xfrm>
            <a:off x="5218950" y="1039275"/>
            <a:ext cx="3086100" cy="38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s" sz="1600">
                <a:solidFill>
                  <a:srgbClr val="CC00CC"/>
                </a:solidFill>
                <a:latin typeface="Sora"/>
                <a:ea typeface="Sora"/>
                <a:cs typeface="Sora"/>
                <a:sym typeface="Sora"/>
              </a:rPr>
              <a:t>FINALIZAMOS LA CLASE 02</a:t>
            </a:r>
            <a:endParaRPr b="1" sz="1600">
              <a:solidFill>
                <a:srgbClr val="CC00CC"/>
              </a:solidFill>
              <a:latin typeface="Sora"/>
              <a:ea typeface="Sora"/>
              <a:cs typeface="Sora"/>
              <a:sym typeface="Sora"/>
            </a:endParaRPr>
          </a:p>
          <a:p>
            <a:pPr indent="0" lvl="0" marL="0" marR="0" rtl="0" algn="l">
              <a:lnSpc>
                <a:spcPct val="100000"/>
              </a:lnSpc>
              <a:spcBef>
                <a:spcPts val="0"/>
              </a:spcBef>
              <a:spcAft>
                <a:spcPts val="0"/>
              </a:spcAft>
              <a:buClr>
                <a:srgbClr val="000000"/>
              </a:buClr>
              <a:buSzPts val="1200"/>
              <a:buFont typeface="Arial"/>
              <a:buNone/>
            </a:pPr>
            <a:r>
              <a:rPr lang="es" sz="1600">
                <a:solidFill>
                  <a:srgbClr val="004987"/>
                </a:solidFill>
                <a:latin typeface="Sora Medium"/>
                <a:ea typeface="Sora Medium"/>
                <a:cs typeface="Sora Medium"/>
                <a:sym typeface="Sora Medium"/>
              </a:rPr>
              <a:t>¿Qué sigue?</a:t>
            </a:r>
            <a:endParaRPr sz="1600">
              <a:solidFill>
                <a:srgbClr val="004987"/>
              </a:solidFill>
              <a:latin typeface="Sora Medium"/>
              <a:ea typeface="Sora Medium"/>
              <a:cs typeface="Sora Medium"/>
              <a:sym typeface="Sora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lin ang="5400012" scaled="0"/>
        </a:gradFill>
      </p:bgPr>
    </p:bg>
    <p:spTree>
      <p:nvGrpSpPr>
        <p:cNvPr id="870" name="Shape 870"/>
        <p:cNvGrpSpPr/>
        <p:nvPr/>
      </p:nvGrpSpPr>
      <p:grpSpPr>
        <a:xfrm>
          <a:off x="0" y="0"/>
          <a:ext cx="0" cy="0"/>
          <a:chOff x="0" y="0"/>
          <a:chExt cx="0" cy="0"/>
        </a:xfrm>
      </p:grpSpPr>
      <p:pic>
        <p:nvPicPr>
          <p:cNvPr id="871" name="Google Shape;871;g131845d35d2_0_642"/>
          <p:cNvPicPr preferRelativeResize="0"/>
          <p:nvPr/>
        </p:nvPicPr>
        <p:blipFill rotWithShape="1">
          <a:blip r:embed="rId3">
            <a:alphaModFix/>
          </a:blip>
          <a:srcRect b="6703" l="11982" r="5262" t="6693"/>
          <a:stretch/>
        </p:blipFill>
        <p:spPr>
          <a:xfrm>
            <a:off x="0" y="0"/>
            <a:ext cx="9144000" cy="5143500"/>
          </a:xfrm>
          <a:prstGeom prst="rect">
            <a:avLst/>
          </a:prstGeom>
          <a:noFill/>
          <a:ln>
            <a:noFill/>
          </a:ln>
        </p:spPr>
      </p:pic>
      <p:sp>
        <p:nvSpPr>
          <p:cNvPr id="872" name="Google Shape;872;g131845d35d2_0_642"/>
          <p:cNvSpPr/>
          <p:nvPr/>
        </p:nvSpPr>
        <p:spPr>
          <a:xfrm rot="10800000">
            <a:off x="0" y="-7"/>
            <a:ext cx="9144000" cy="5143500"/>
          </a:xfrm>
          <a:prstGeom prst="rect">
            <a:avLst/>
          </a:prstGeom>
          <a:gradFill>
            <a:gsLst>
              <a:gs pos="0">
                <a:srgbClr val="3156C3">
                  <a:alpha val="49019"/>
                </a:srgbClr>
              </a:gs>
              <a:gs pos="100000">
                <a:srgbClr val="FFFFFF">
                  <a:alpha val="8235"/>
                </a:srgbClr>
              </a:gs>
            </a:gsLst>
            <a:lin ang="13500032" scaled="0"/>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Calibri"/>
              <a:ea typeface="Calibri"/>
              <a:cs typeface="Calibri"/>
              <a:sym typeface="Calibri"/>
            </a:endParaRPr>
          </a:p>
        </p:txBody>
      </p:sp>
      <p:sp>
        <p:nvSpPr>
          <p:cNvPr id="873" name="Google Shape;873;g131845d35d2_0_642"/>
          <p:cNvSpPr txBox="1"/>
          <p:nvPr/>
        </p:nvSpPr>
        <p:spPr>
          <a:xfrm>
            <a:off x="6839203" y="2605569"/>
            <a:ext cx="391500" cy="1062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lt1"/>
              </a:buClr>
              <a:buSzPts val="6000"/>
              <a:buFont typeface="Sora SemiBold"/>
              <a:buNone/>
            </a:pPr>
            <a:r>
              <a:rPr b="0" i="0" lang="es" sz="6000" u="none" cap="none" strike="noStrike">
                <a:solidFill>
                  <a:schemeClr val="lt1"/>
                </a:solidFill>
                <a:latin typeface="Sora SemiBold"/>
                <a:ea typeface="Sora SemiBold"/>
                <a:cs typeface="Sora SemiBold"/>
                <a:sym typeface="Sora SemiBold"/>
              </a:rPr>
              <a:t>”</a:t>
            </a:r>
            <a:endParaRPr b="0" i="0" sz="6000" u="none" cap="none" strike="noStrike">
              <a:solidFill>
                <a:schemeClr val="dk1"/>
              </a:solidFill>
              <a:latin typeface="Sora SemiBold"/>
              <a:ea typeface="Sora SemiBold"/>
              <a:cs typeface="Sora SemiBold"/>
              <a:sym typeface="Sora SemiBold"/>
            </a:endParaRPr>
          </a:p>
        </p:txBody>
      </p:sp>
      <p:grpSp>
        <p:nvGrpSpPr>
          <p:cNvPr id="874" name="Google Shape;874;g131845d35d2_0_642"/>
          <p:cNvGrpSpPr/>
          <p:nvPr/>
        </p:nvGrpSpPr>
        <p:grpSpPr>
          <a:xfrm>
            <a:off x="1467956" y="1361401"/>
            <a:ext cx="6146122" cy="2573677"/>
            <a:chOff x="911109" y="741337"/>
            <a:chExt cx="4307023" cy="3193544"/>
          </a:xfrm>
        </p:grpSpPr>
        <p:sp>
          <p:nvSpPr>
            <p:cNvPr id="875" name="Google Shape;875;g131845d35d2_0_642"/>
            <p:cNvSpPr txBox="1"/>
            <p:nvPr/>
          </p:nvSpPr>
          <p:spPr>
            <a:xfrm>
              <a:off x="1261728" y="1018837"/>
              <a:ext cx="3956400" cy="2081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es" sz="2500" u="none" cap="none" strike="noStrike">
                  <a:solidFill>
                    <a:schemeClr val="lt1"/>
                  </a:solidFill>
                  <a:latin typeface="Sora"/>
                  <a:ea typeface="Sora"/>
                  <a:cs typeface="Sora"/>
                  <a:sym typeface="Sora"/>
                </a:rPr>
                <a:t>La proactividad es el primer hábito de la gente altamente efectiva para luego desarrollar el resto</a:t>
              </a:r>
              <a:endParaRPr b="0" i="0" sz="2200" u="none" cap="none" strike="noStrike">
                <a:solidFill>
                  <a:schemeClr val="dk1"/>
                </a:solidFill>
                <a:latin typeface="Sora"/>
                <a:ea typeface="Sora"/>
                <a:cs typeface="Sora"/>
                <a:sym typeface="Sora"/>
              </a:endParaRPr>
            </a:p>
          </p:txBody>
        </p:sp>
        <p:sp>
          <p:nvSpPr>
            <p:cNvPr id="876" name="Google Shape;876;g131845d35d2_0_642"/>
            <p:cNvSpPr txBox="1"/>
            <p:nvPr/>
          </p:nvSpPr>
          <p:spPr>
            <a:xfrm>
              <a:off x="911109" y="741337"/>
              <a:ext cx="522000" cy="131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lt1"/>
                </a:buClr>
                <a:buSzPts val="6000"/>
                <a:buFont typeface="Sora SemiBold"/>
                <a:buNone/>
              </a:pPr>
              <a:r>
                <a:rPr b="0" i="0" lang="es" sz="6000" u="none" cap="none" strike="noStrike">
                  <a:solidFill>
                    <a:schemeClr val="lt1"/>
                  </a:solidFill>
                  <a:latin typeface="Sora SemiBold"/>
                  <a:ea typeface="Sora SemiBold"/>
                  <a:cs typeface="Sora SemiBold"/>
                  <a:sym typeface="Sora SemiBold"/>
                </a:rPr>
                <a:t>“</a:t>
              </a:r>
              <a:endParaRPr b="0" i="0" sz="6000" u="none" cap="none" strike="noStrike">
                <a:solidFill>
                  <a:schemeClr val="dk1"/>
                </a:solidFill>
                <a:latin typeface="Sora SemiBold"/>
                <a:ea typeface="Sora SemiBold"/>
                <a:cs typeface="Sora SemiBold"/>
                <a:sym typeface="Sora SemiBold"/>
              </a:endParaRPr>
            </a:p>
          </p:txBody>
        </p:sp>
        <p:sp>
          <p:nvSpPr>
            <p:cNvPr id="877" name="Google Shape;877;g131845d35d2_0_642"/>
            <p:cNvSpPr txBox="1"/>
            <p:nvPr/>
          </p:nvSpPr>
          <p:spPr>
            <a:xfrm>
              <a:off x="3247732" y="3438381"/>
              <a:ext cx="1970400" cy="4965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lt1"/>
                </a:buClr>
                <a:buSzPts val="800"/>
                <a:buFont typeface="Work Sans SemiBold"/>
                <a:buNone/>
              </a:pPr>
              <a:r>
                <a:rPr b="0" i="1" lang="es" sz="1700" u="none" cap="none" strike="noStrike">
                  <a:solidFill>
                    <a:schemeClr val="lt1"/>
                  </a:solidFill>
                  <a:latin typeface="Work Sans SemiBold"/>
                  <a:ea typeface="Work Sans SemiBold"/>
                  <a:cs typeface="Work Sans SemiBold"/>
                  <a:sym typeface="Work Sans SemiBold"/>
                </a:rPr>
                <a:t>Stephen Covey</a:t>
              </a:r>
              <a:endParaRPr b="0" i="1" sz="1400" u="none" cap="none" strike="noStrike">
                <a:solidFill>
                  <a:schemeClr val="dk1"/>
                </a:solidFill>
                <a:latin typeface="Work Sans SemiBold"/>
                <a:ea typeface="Work Sans SemiBold"/>
                <a:cs typeface="Work Sans SemiBold"/>
                <a:sym typeface="Work Sans SemiBold"/>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5" name="Shape 88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
          <p:cNvSpPr txBox="1"/>
          <p:nvPr/>
        </p:nvSpPr>
        <p:spPr>
          <a:xfrm>
            <a:off x="1521373" y="6057098"/>
            <a:ext cx="2120400" cy="4155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dk2"/>
              </a:buClr>
              <a:buSzPts val="1800"/>
              <a:buFont typeface="Sora"/>
              <a:buNone/>
            </a:pPr>
            <a:r>
              <a:rPr b="1" i="0" lang="es" sz="1800" u="none" cap="none" strike="noStrike">
                <a:solidFill>
                  <a:schemeClr val="dk2"/>
                </a:solidFill>
                <a:latin typeface="Sora"/>
                <a:ea typeface="Sora"/>
                <a:cs typeface="Sora"/>
                <a:sym typeface="Sora"/>
              </a:rPr>
              <a:t>Librerías</a:t>
            </a:r>
            <a:endParaRPr b="1" i="0" sz="3300" u="none" cap="none" strike="noStrike">
              <a:solidFill>
                <a:schemeClr val="dk2"/>
              </a:solidFill>
              <a:latin typeface="Sora"/>
              <a:ea typeface="Sora"/>
              <a:cs typeface="Sora"/>
              <a:sym typeface="Sora"/>
            </a:endParaRPr>
          </a:p>
        </p:txBody>
      </p:sp>
      <p:sp>
        <p:nvSpPr>
          <p:cNvPr id="393" name="Google Shape;393;p4"/>
          <p:cNvSpPr txBox="1"/>
          <p:nvPr/>
        </p:nvSpPr>
        <p:spPr>
          <a:xfrm>
            <a:off x="1600200" y="6375652"/>
            <a:ext cx="2041500" cy="3540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accent2"/>
              </a:buClr>
              <a:buSzPts val="1400"/>
              <a:buFont typeface="Sora"/>
              <a:buNone/>
            </a:pPr>
            <a:r>
              <a:rPr b="1" i="0" lang="es" sz="1400" u="none" cap="none" strike="noStrike">
                <a:solidFill>
                  <a:schemeClr val="accent2"/>
                </a:solidFill>
                <a:latin typeface="Sora"/>
                <a:ea typeface="Sora"/>
                <a:cs typeface="Sora"/>
                <a:sym typeface="Sora"/>
              </a:rPr>
              <a:t>Características</a:t>
            </a:r>
            <a:endParaRPr b="1" i="0" sz="1400" u="none" cap="none" strike="noStrike">
              <a:solidFill>
                <a:schemeClr val="accent2"/>
              </a:solidFill>
              <a:latin typeface="Sora"/>
              <a:ea typeface="Sora"/>
              <a:cs typeface="Sora"/>
              <a:sym typeface="Sora"/>
            </a:endParaRPr>
          </a:p>
        </p:txBody>
      </p:sp>
      <p:sp>
        <p:nvSpPr>
          <p:cNvPr id="394" name="Google Shape;394;p4"/>
          <p:cNvSpPr txBox="1"/>
          <p:nvPr/>
        </p:nvSpPr>
        <p:spPr>
          <a:xfrm>
            <a:off x="1521373" y="6886437"/>
            <a:ext cx="2120400" cy="4155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dk2"/>
              </a:buClr>
              <a:buSzPts val="1800"/>
              <a:buFont typeface="Sora"/>
              <a:buNone/>
            </a:pPr>
            <a:r>
              <a:rPr b="1" i="0" lang="es" sz="1800" u="none" cap="none" strike="noStrike">
                <a:solidFill>
                  <a:schemeClr val="dk2"/>
                </a:solidFill>
                <a:latin typeface="Sora"/>
                <a:ea typeface="Sora"/>
                <a:cs typeface="Sora"/>
                <a:sym typeface="Sora"/>
              </a:rPr>
              <a:t>Numpy</a:t>
            </a:r>
            <a:endParaRPr b="1" i="0" sz="3300" u="none" cap="none" strike="noStrike">
              <a:solidFill>
                <a:schemeClr val="dk2"/>
              </a:solidFill>
              <a:latin typeface="Sora"/>
              <a:ea typeface="Sora"/>
              <a:cs typeface="Sora"/>
              <a:sym typeface="Sora"/>
            </a:endParaRPr>
          </a:p>
        </p:txBody>
      </p:sp>
      <p:sp>
        <p:nvSpPr>
          <p:cNvPr id="395" name="Google Shape;395;p4"/>
          <p:cNvSpPr txBox="1"/>
          <p:nvPr/>
        </p:nvSpPr>
        <p:spPr>
          <a:xfrm>
            <a:off x="1600200" y="7204991"/>
            <a:ext cx="2041800" cy="3540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accent2"/>
              </a:buClr>
              <a:buSzPts val="1400"/>
              <a:buFont typeface="Sora"/>
              <a:buNone/>
            </a:pPr>
            <a:r>
              <a:rPr b="1" i="0" lang="es" sz="1400" u="none" cap="none" strike="noStrike">
                <a:solidFill>
                  <a:schemeClr val="accent2"/>
                </a:solidFill>
                <a:latin typeface="Sora"/>
                <a:ea typeface="Sora"/>
                <a:cs typeface="Sora"/>
                <a:sym typeface="Sora"/>
              </a:rPr>
              <a:t>Arrays</a:t>
            </a:r>
            <a:endParaRPr b="1" i="0" sz="1400" u="none" cap="none" strike="noStrike">
              <a:solidFill>
                <a:schemeClr val="accent2"/>
              </a:solidFill>
              <a:latin typeface="Sora"/>
              <a:ea typeface="Sora"/>
              <a:cs typeface="Sora"/>
              <a:sym typeface="Sora"/>
            </a:endParaRPr>
          </a:p>
        </p:txBody>
      </p:sp>
      <p:sp>
        <p:nvSpPr>
          <p:cNvPr id="396" name="Google Shape;396;p4"/>
          <p:cNvSpPr txBox="1"/>
          <p:nvPr/>
        </p:nvSpPr>
        <p:spPr>
          <a:xfrm>
            <a:off x="1521373" y="7854363"/>
            <a:ext cx="2120400" cy="4155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dk2"/>
              </a:buClr>
              <a:buSzPts val="1800"/>
              <a:buFont typeface="Sora"/>
              <a:buNone/>
            </a:pPr>
            <a:r>
              <a:rPr b="1" i="0" lang="es" sz="1800" u="none" cap="none" strike="noStrike">
                <a:solidFill>
                  <a:schemeClr val="dk2"/>
                </a:solidFill>
                <a:latin typeface="Sora"/>
                <a:ea typeface="Sora"/>
                <a:cs typeface="Sora"/>
                <a:sym typeface="Sora"/>
              </a:rPr>
              <a:t>Numpy</a:t>
            </a:r>
            <a:endParaRPr b="1" i="0" sz="3300" u="none" cap="none" strike="noStrike">
              <a:solidFill>
                <a:schemeClr val="dk2"/>
              </a:solidFill>
              <a:latin typeface="Sora"/>
              <a:ea typeface="Sora"/>
              <a:cs typeface="Sora"/>
              <a:sym typeface="Sora"/>
            </a:endParaRPr>
          </a:p>
        </p:txBody>
      </p:sp>
      <p:sp>
        <p:nvSpPr>
          <p:cNvPr id="397" name="Google Shape;397;p4"/>
          <p:cNvSpPr txBox="1"/>
          <p:nvPr/>
        </p:nvSpPr>
        <p:spPr>
          <a:xfrm>
            <a:off x="1600200" y="8172917"/>
            <a:ext cx="2041500" cy="3540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accent2"/>
              </a:buClr>
              <a:buSzPts val="1400"/>
              <a:buFont typeface="Sora"/>
              <a:buNone/>
            </a:pPr>
            <a:r>
              <a:rPr b="1" i="0" lang="es" sz="1400" u="none" cap="none" strike="noStrike">
                <a:solidFill>
                  <a:schemeClr val="accent2"/>
                </a:solidFill>
                <a:latin typeface="Sora"/>
                <a:ea typeface="Sora"/>
                <a:cs typeface="Sora"/>
                <a:sym typeface="Sora"/>
              </a:rPr>
              <a:t>Inspección de arrays</a:t>
            </a:r>
            <a:endParaRPr b="1" i="0" sz="1400" u="none" cap="none" strike="noStrike">
              <a:solidFill>
                <a:schemeClr val="accent2"/>
              </a:solidFill>
              <a:latin typeface="Sora"/>
              <a:ea typeface="Sora"/>
              <a:cs typeface="Sora"/>
              <a:sym typeface="Sora"/>
            </a:endParaRPr>
          </a:p>
        </p:txBody>
      </p:sp>
      <p:sp>
        <p:nvSpPr>
          <p:cNvPr id="398" name="Google Shape;398;p4"/>
          <p:cNvSpPr txBox="1"/>
          <p:nvPr/>
        </p:nvSpPr>
        <p:spPr>
          <a:xfrm>
            <a:off x="5041025" y="6057098"/>
            <a:ext cx="2120400" cy="4155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dk2"/>
              </a:buClr>
              <a:buSzPts val="1800"/>
              <a:buFont typeface="Sora"/>
              <a:buNone/>
            </a:pPr>
            <a:r>
              <a:rPr b="1" i="0" lang="es" sz="1800" u="none" cap="none" strike="noStrike">
                <a:solidFill>
                  <a:schemeClr val="dk2"/>
                </a:solidFill>
                <a:latin typeface="Sora"/>
                <a:ea typeface="Sora"/>
                <a:cs typeface="Sora"/>
                <a:sym typeface="Sora"/>
              </a:rPr>
              <a:t>Brake</a:t>
            </a:r>
            <a:endParaRPr b="1" i="0" sz="3300" u="none" cap="none" strike="noStrike">
              <a:solidFill>
                <a:schemeClr val="dk2"/>
              </a:solidFill>
              <a:latin typeface="Sora"/>
              <a:ea typeface="Sora"/>
              <a:cs typeface="Sora"/>
              <a:sym typeface="Sora"/>
            </a:endParaRPr>
          </a:p>
        </p:txBody>
      </p:sp>
      <p:sp>
        <p:nvSpPr>
          <p:cNvPr id="399" name="Google Shape;399;p4"/>
          <p:cNvSpPr txBox="1"/>
          <p:nvPr/>
        </p:nvSpPr>
        <p:spPr>
          <a:xfrm>
            <a:off x="5119852" y="6375652"/>
            <a:ext cx="2041500" cy="3540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accent2"/>
              </a:buClr>
              <a:buSzPts val="1400"/>
              <a:buFont typeface="Sora"/>
              <a:buNone/>
            </a:pPr>
            <a:r>
              <a:rPr b="1" i="0" lang="es" sz="1400" u="none" cap="none" strike="noStrike">
                <a:solidFill>
                  <a:schemeClr val="accent2"/>
                </a:solidFill>
                <a:latin typeface="Sora"/>
                <a:ea typeface="Sora"/>
                <a:cs typeface="Sora"/>
                <a:sym typeface="Sora"/>
              </a:rPr>
              <a:t>20 minutos</a:t>
            </a:r>
            <a:endParaRPr b="1" i="0" sz="1400" u="none" cap="none" strike="noStrike">
              <a:solidFill>
                <a:schemeClr val="accent2"/>
              </a:solidFill>
              <a:latin typeface="Sora"/>
              <a:ea typeface="Sora"/>
              <a:cs typeface="Sora"/>
              <a:sym typeface="Sora"/>
            </a:endParaRPr>
          </a:p>
        </p:txBody>
      </p:sp>
      <p:sp>
        <p:nvSpPr>
          <p:cNvPr id="400" name="Google Shape;400;p4"/>
          <p:cNvSpPr txBox="1"/>
          <p:nvPr/>
        </p:nvSpPr>
        <p:spPr>
          <a:xfrm>
            <a:off x="5041025" y="6886437"/>
            <a:ext cx="2120400" cy="4155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dk2"/>
              </a:buClr>
              <a:buSzPts val="1800"/>
              <a:buFont typeface="Sora"/>
              <a:buNone/>
            </a:pPr>
            <a:r>
              <a:rPr b="1" i="0" lang="es" sz="1800" u="none" cap="none" strike="noStrike">
                <a:solidFill>
                  <a:schemeClr val="dk2"/>
                </a:solidFill>
                <a:latin typeface="Sora"/>
                <a:ea typeface="Sora"/>
                <a:cs typeface="Sora"/>
                <a:sym typeface="Sora"/>
              </a:rPr>
              <a:t>Numpy </a:t>
            </a:r>
            <a:endParaRPr b="1" i="0" sz="3300" u="none" cap="none" strike="noStrike">
              <a:solidFill>
                <a:schemeClr val="dk2"/>
              </a:solidFill>
              <a:latin typeface="Sora"/>
              <a:ea typeface="Sora"/>
              <a:cs typeface="Sora"/>
              <a:sym typeface="Sora"/>
            </a:endParaRPr>
          </a:p>
        </p:txBody>
      </p:sp>
      <p:sp>
        <p:nvSpPr>
          <p:cNvPr id="401" name="Google Shape;401;p4"/>
          <p:cNvSpPr txBox="1"/>
          <p:nvPr/>
        </p:nvSpPr>
        <p:spPr>
          <a:xfrm>
            <a:off x="5119852" y="7204991"/>
            <a:ext cx="2041800" cy="5694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accent2"/>
              </a:buClr>
              <a:buSzPts val="1400"/>
              <a:buFont typeface="Sora"/>
              <a:buNone/>
            </a:pPr>
            <a:r>
              <a:rPr b="1" i="0" lang="es" sz="1400" u="none" cap="none" strike="noStrike">
                <a:solidFill>
                  <a:schemeClr val="accent2"/>
                </a:solidFill>
                <a:latin typeface="Sora"/>
                <a:ea typeface="Sora"/>
                <a:cs typeface="Sora"/>
                <a:sym typeface="Sora"/>
              </a:rPr>
              <a:t>Operaciones aritméticas</a:t>
            </a:r>
            <a:endParaRPr b="1" i="0" sz="1400" u="none" cap="none" strike="noStrike">
              <a:solidFill>
                <a:schemeClr val="accent2"/>
              </a:solidFill>
              <a:latin typeface="Sora"/>
              <a:ea typeface="Sora"/>
              <a:cs typeface="Sora"/>
              <a:sym typeface="Sora"/>
            </a:endParaRPr>
          </a:p>
        </p:txBody>
      </p:sp>
      <p:sp>
        <p:nvSpPr>
          <p:cNvPr id="402" name="Google Shape;402;p4"/>
          <p:cNvSpPr txBox="1"/>
          <p:nvPr/>
        </p:nvSpPr>
        <p:spPr>
          <a:xfrm>
            <a:off x="5041025" y="7854363"/>
            <a:ext cx="2120400" cy="4155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dk2"/>
              </a:buClr>
              <a:buSzPts val="1800"/>
              <a:buFont typeface="Sora"/>
              <a:buNone/>
            </a:pPr>
            <a:r>
              <a:rPr b="1" i="0" lang="es" sz="1800" u="none" cap="none" strike="noStrike">
                <a:solidFill>
                  <a:schemeClr val="dk2"/>
                </a:solidFill>
                <a:latin typeface="Sora"/>
                <a:ea typeface="Sora"/>
                <a:cs typeface="Sora"/>
                <a:sym typeface="Sora"/>
              </a:rPr>
              <a:t>Pandas</a:t>
            </a:r>
            <a:endParaRPr b="1" i="0" sz="3300" u="none" cap="none" strike="noStrike">
              <a:solidFill>
                <a:schemeClr val="dk2"/>
              </a:solidFill>
              <a:latin typeface="Sora"/>
              <a:ea typeface="Sora"/>
              <a:cs typeface="Sora"/>
              <a:sym typeface="Sora"/>
            </a:endParaRPr>
          </a:p>
        </p:txBody>
      </p:sp>
      <p:sp>
        <p:nvSpPr>
          <p:cNvPr id="403" name="Google Shape;403;p4"/>
          <p:cNvSpPr txBox="1"/>
          <p:nvPr/>
        </p:nvSpPr>
        <p:spPr>
          <a:xfrm>
            <a:off x="5119852" y="8172917"/>
            <a:ext cx="2041500" cy="3540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chemeClr val="accent2"/>
              </a:buClr>
              <a:buSzPts val="1400"/>
              <a:buFont typeface="Sora"/>
              <a:buNone/>
            </a:pPr>
            <a:r>
              <a:rPr b="1" i="0" lang="es" sz="1400" u="none" cap="none" strike="noStrike">
                <a:solidFill>
                  <a:schemeClr val="accent2"/>
                </a:solidFill>
                <a:latin typeface="Sora"/>
                <a:ea typeface="Sora"/>
                <a:cs typeface="Sora"/>
                <a:sym typeface="Sora"/>
              </a:rPr>
              <a:t>Data frames</a:t>
            </a:r>
            <a:endParaRPr b="1" i="0" sz="1400" u="none" cap="none" strike="noStrike">
              <a:solidFill>
                <a:schemeClr val="accent2"/>
              </a:solidFill>
              <a:latin typeface="Sora"/>
              <a:ea typeface="Sora"/>
              <a:cs typeface="Sora"/>
              <a:sym typeface="Sora"/>
            </a:endParaRPr>
          </a:p>
        </p:txBody>
      </p:sp>
      <p:sp>
        <p:nvSpPr>
          <p:cNvPr id="404" name="Google Shape;404;p4"/>
          <p:cNvSpPr txBox="1"/>
          <p:nvPr/>
        </p:nvSpPr>
        <p:spPr>
          <a:xfrm>
            <a:off x="454949" y="487725"/>
            <a:ext cx="3385500" cy="646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4124BB"/>
              </a:buClr>
              <a:buSzPts val="3300"/>
              <a:buFont typeface="Sora"/>
              <a:buNone/>
            </a:pPr>
            <a:r>
              <a:rPr b="1" i="0" lang="es" sz="3300" u="none" cap="none" strike="noStrike">
                <a:solidFill>
                  <a:srgbClr val="CC00CC"/>
                </a:solidFill>
                <a:latin typeface="Sora"/>
                <a:ea typeface="Sora"/>
                <a:cs typeface="Sora"/>
                <a:sym typeface="Sora"/>
              </a:rPr>
              <a:t>Agenda</a:t>
            </a:r>
            <a:endParaRPr b="1" i="0" sz="3300" u="none" cap="none" strike="noStrike">
              <a:solidFill>
                <a:srgbClr val="CC00CC"/>
              </a:solidFill>
              <a:latin typeface="Sora"/>
              <a:ea typeface="Sora"/>
              <a:cs typeface="Sora"/>
              <a:sym typeface="Sora"/>
            </a:endParaRPr>
          </a:p>
        </p:txBody>
      </p:sp>
      <p:sp>
        <p:nvSpPr>
          <p:cNvPr id="405" name="Google Shape;405;p4"/>
          <p:cNvSpPr txBox="1"/>
          <p:nvPr/>
        </p:nvSpPr>
        <p:spPr>
          <a:xfrm>
            <a:off x="507058" y="1025681"/>
            <a:ext cx="3935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4124BB"/>
              </a:buClr>
              <a:buSzPts val="1400"/>
              <a:buFont typeface="Sora"/>
              <a:buNone/>
            </a:pPr>
            <a:r>
              <a:rPr b="0" i="0" lang="es" sz="1400" u="none" cap="none" strike="noStrike">
                <a:solidFill>
                  <a:srgbClr val="004987"/>
                </a:solidFill>
                <a:latin typeface="Sora"/>
                <a:ea typeface="Sora"/>
                <a:cs typeface="Sora"/>
                <a:sym typeface="Sora"/>
              </a:rPr>
              <a:t>del día</a:t>
            </a:r>
            <a:endParaRPr b="0" i="0" sz="1400" u="none" cap="none" strike="noStrike">
              <a:solidFill>
                <a:srgbClr val="004987"/>
              </a:solidFill>
              <a:latin typeface="Sora"/>
              <a:ea typeface="Sora"/>
              <a:cs typeface="Sora"/>
              <a:sym typeface="Sora"/>
            </a:endParaRPr>
          </a:p>
        </p:txBody>
      </p:sp>
      <p:sp>
        <p:nvSpPr>
          <p:cNvPr id="406" name="Google Shape;406;p4"/>
          <p:cNvSpPr txBox="1"/>
          <p:nvPr/>
        </p:nvSpPr>
        <p:spPr>
          <a:xfrm>
            <a:off x="1237925" y="1393174"/>
            <a:ext cx="282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124BB"/>
              </a:buClr>
              <a:buSzPts val="2400"/>
              <a:buFont typeface="Sora"/>
              <a:buNone/>
            </a:pPr>
            <a:r>
              <a:rPr b="1" lang="es" sz="2200">
                <a:solidFill>
                  <a:srgbClr val="CC00CC"/>
                </a:solidFill>
                <a:latin typeface="Sora"/>
                <a:ea typeface="Sora"/>
                <a:cs typeface="Sora"/>
                <a:sym typeface="Sora"/>
              </a:rPr>
              <a:t>Librerías</a:t>
            </a:r>
            <a:endParaRPr b="1" sz="2200">
              <a:solidFill>
                <a:srgbClr val="CC00CC"/>
              </a:solidFill>
              <a:latin typeface="Sora"/>
              <a:ea typeface="Sora"/>
              <a:cs typeface="Sora"/>
              <a:sym typeface="Sora"/>
            </a:endParaRPr>
          </a:p>
          <a:p>
            <a:pPr indent="0" lvl="0" marL="0" marR="0" rtl="0" algn="l">
              <a:lnSpc>
                <a:spcPct val="100000"/>
              </a:lnSpc>
              <a:spcBef>
                <a:spcPts val="0"/>
              </a:spcBef>
              <a:spcAft>
                <a:spcPts val="0"/>
              </a:spcAft>
              <a:buClr>
                <a:schemeClr val="dk1"/>
              </a:buClr>
              <a:buSzPts val="1100"/>
              <a:buFont typeface="Arial"/>
              <a:buNone/>
            </a:pPr>
            <a:r>
              <a:rPr b="1" lang="es">
                <a:solidFill>
                  <a:srgbClr val="4124BB"/>
                </a:solidFill>
                <a:latin typeface="Work Sans"/>
                <a:ea typeface="Work Sans"/>
                <a:cs typeface="Work Sans"/>
                <a:sym typeface="Work Sans"/>
              </a:rPr>
              <a:t>Características</a:t>
            </a:r>
            <a:endParaRPr b="1">
              <a:solidFill>
                <a:srgbClr val="4124BB"/>
              </a:solidFill>
              <a:latin typeface="Work Sans"/>
              <a:ea typeface="Work Sans"/>
              <a:cs typeface="Work Sans"/>
              <a:sym typeface="Work Sans"/>
            </a:endParaRPr>
          </a:p>
        </p:txBody>
      </p:sp>
      <p:sp>
        <p:nvSpPr>
          <p:cNvPr id="407" name="Google Shape;407;p4"/>
          <p:cNvSpPr txBox="1"/>
          <p:nvPr/>
        </p:nvSpPr>
        <p:spPr>
          <a:xfrm>
            <a:off x="1237925" y="2190749"/>
            <a:ext cx="282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124BB"/>
              </a:buClr>
              <a:buSzPts val="2400"/>
              <a:buFont typeface="Sora"/>
              <a:buNone/>
            </a:pPr>
            <a:r>
              <a:rPr b="1" lang="es" sz="2200">
                <a:solidFill>
                  <a:srgbClr val="CC00CC"/>
                </a:solidFill>
                <a:latin typeface="Sora"/>
                <a:ea typeface="Sora"/>
                <a:cs typeface="Sora"/>
                <a:sym typeface="Sora"/>
              </a:rPr>
              <a:t>Numpy</a:t>
            </a:r>
            <a:endParaRPr b="1" sz="2200">
              <a:solidFill>
                <a:srgbClr val="CC00CC"/>
              </a:solidFill>
              <a:latin typeface="Sora"/>
              <a:ea typeface="Sora"/>
              <a:cs typeface="Sora"/>
              <a:sym typeface="Sora"/>
            </a:endParaRPr>
          </a:p>
          <a:p>
            <a:pPr indent="0" lvl="0" marL="0" marR="0" rtl="0" algn="l">
              <a:lnSpc>
                <a:spcPct val="100000"/>
              </a:lnSpc>
              <a:spcBef>
                <a:spcPts val="0"/>
              </a:spcBef>
              <a:spcAft>
                <a:spcPts val="0"/>
              </a:spcAft>
              <a:buClr>
                <a:srgbClr val="000000"/>
              </a:buClr>
              <a:buSzPts val="1100"/>
              <a:buFont typeface="Arial"/>
              <a:buNone/>
            </a:pPr>
            <a:r>
              <a:rPr b="1" lang="es">
                <a:solidFill>
                  <a:srgbClr val="4124BB"/>
                </a:solidFill>
                <a:latin typeface="Work Sans"/>
                <a:ea typeface="Work Sans"/>
                <a:cs typeface="Work Sans"/>
                <a:sym typeface="Work Sans"/>
              </a:rPr>
              <a:t>Arrays</a:t>
            </a:r>
            <a:endParaRPr b="1" sz="2200">
              <a:solidFill>
                <a:srgbClr val="4124BB"/>
              </a:solidFill>
              <a:latin typeface="Sora"/>
              <a:ea typeface="Sora"/>
              <a:cs typeface="Sora"/>
              <a:sym typeface="Sora"/>
            </a:endParaRPr>
          </a:p>
        </p:txBody>
      </p:sp>
      <p:sp>
        <p:nvSpPr>
          <p:cNvPr id="408" name="Google Shape;408;p4"/>
          <p:cNvSpPr txBox="1"/>
          <p:nvPr/>
        </p:nvSpPr>
        <p:spPr>
          <a:xfrm>
            <a:off x="1237925" y="2988325"/>
            <a:ext cx="31080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s" sz="2200">
                <a:solidFill>
                  <a:srgbClr val="CC00CC"/>
                </a:solidFill>
                <a:latin typeface="Sora"/>
                <a:ea typeface="Sora"/>
                <a:cs typeface="Sora"/>
                <a:sym typeface="Sora"/>
              </a:rPr>
              <a:t>Numpy</a:t>
            </a:r>
            <a:endParaRPr b="1" sz="2200">
              <a:solidFill>
                <a:srgbClr val="CC00CC"/>
              </a:solidFill>
              <a:latin typeface="Sora"/>
              <a:ea typeface="Sora"/>
              <a:cs typeface="Sora"/>
              <a:sym typeface="Sora"/>
            </a:endParaRPr>
          </a:p>
          <a:p>
            <a:pPr indent="0" lvl="0" marL="0" marR="0" rtl="0" algn="l">
              <a:lnSpc>
                <a:spcPct val="100000"/>
              </a:lnSpc>
              <a:spcBef>
                <a:spcPts val="0"/>
              </a:spcBef>
              <a:spcAft>
                <a:spcPts val="0"/>
              </a:spcAft>
              <a:buClr>
                <a:schemeClr val="dk1"/>
              </a:buClr>
              <a:buSzPts val="1100"/>
              <a:buFont typeface="Arial"/>
              <a:buNone/>
            </a:pPr>
            <a:r>
              <a:rPr b="1" lang="es">
                <a:solidFill>
                  <a:srgbClr val="4124BB"/>
                </a:solidFill>
                <a:latin typeface="Work Sans"/>
                <a:ea typeface="Work Sans"/>
                <a:cs typeface="Work Sans"/>
                <a:sym typeface="Work Sans"/>
              </a:rPr>
              <a:t>Inspección de arrays</a:t>
            </a:r>
            <a:endParaRPr b="1">
              <a:solidFill>
                <a:srgbClr val="4124BB"/>
              </a:solidFill>
              <a:latin typeface="Work Sans"/>
              <a:ea typeface="Work Sans"/>
              <a:cs typeface="Work Sans"/>
              <a:sym typeface="Work Sans"/>
            </a:endParaRPr>
          </a:p>
        </p:txBody>
      </p:sp>
      <p:sp>
        <p:nvSpPr>
          <p:cNvPr id="409" name="Google Shape;409;p4"/>
          <p:cNvSpPr txBox="1"/>
          <p:nvPr/>
        </p:nvSpPr>
        <p:spPr>
          <a:xfrm>
            <a:off x="4847500" y="1404724"/>
            <a:ext cx="282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124BB"/>
              </a:buClr>
              <a:buSzPts val="2400"/>
              <a:buFont typeface="Sora"/>
              <a:buNone/>
            </a:pPr>
            <a:r>
              <a:rPr b="1" lang="es" sz="2200">
                <a:solidFill>
                  <a:srgbClr val="CC00CC"/>
                </a:solidFill>
                <a:latin typeface="Sora"/>
                <a:ea typeface="Sora"/>
                <a:cs typeface="Sora"/>
                <a:sym typeface="Sora"/>
              </a:rPr>
              <a:t>Brake</a:t>
            </a:r>
            <a:endParaRPr b="1" sz="2200">
              <a:solidFill>
                <a:srgbClr val="CC00CC"/>
              </a:solidFill>
              <a:latin typeface="Sora"/>
              <a:ea typeface="Sora"/>
              <a:cs typeface="Sora"/>
              <a:sym typeface="Sora"/>
            </a:endParaRPr>
          </a:p>
          <a:p>
            <a:pPr indent="0" lvl="0" marL="0" marR="0" rtl="0" algn="l">
              <a:lnSpc>
                <a:spcPct val="100000"/>
              </a:lnSpc>
              <a:spcBef>
                <a:spcPts val="0"/>
              </a:spcBef>
              <a:spcAft>
                <a:spcPts val="0"/>
              </a:spcAft>
              <a:buClr>
                <a:srgbClr val="000000"/>
              </a:buClr>
              <a:buSzPts val="1100"/>
              <a:buFont typeface="Arial"/>
              <a:buNone/>
            </a:pPr>
            <a:r>
              <a:rPr b="1" lang="es">
                <a:solidFill>
                  <a:srgbClr val="4124BB"/>
                </a:solidFill>
                <a:latin typeface="Work Sans"/>
                <a:ea typeface="Work Sans"/>
                <a:cs typeface="Work Sans"/>
                <a:sym typeface="Work Sans"/>
              </a:rPr>
              <a:t>20 minutos</a:t>
            </a:r>
            <a:endParaRPr b="1" sz="2200">
              <a:solidFill>
                <a:srgbClr val="4124BB"/>
              </a:solidFill>
              <a:latin typeface="Sora"/>
              <a:ea typeface="Sora"/>
              <a:cs typeface="Sora"/>
              <a:sym typeface="Sora"/>
            </a:endParaRPr>
          </a:p>
        </p:txBody>
      </p:sp>
      <p:sp>
        <p:nvSpPr>
          <p:cNvPr id="410" name="Google Shape;410;p4"/>
          <p:cNvSpPr txBox="1"/>
          <p:nvPr/>
        </p:nvSpPr>
        <p:spPr>
          <a:xfrm>
            <a:off x="4847500" y="2202300"/>
            <a:ext cx="3623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124BB"/>
              </a:buClr>
              <a:buSzPts val="2400"/>
              <a:buFont typeface="Sora"/>
              <a:buNone/>
            </a:pPr>
            <a:r>
              <a:rPr b="1" lang="es" sz="2200">
                <a:solidFill>
                  <a:srgbClr val="CC00CC"/>
                </a:solidFill>
                <a:latin typeface="Sora"/>
                <a:ea typeface="Sora"/>
                <a:cs typeface="Sora"/>
                <a:sym typeface="Sora"/>
              </a:rPr>
              <a:t>Numpy </a:t>
            </a:r>
            <a:endParaRPr b="1" sz="2200">
              <a:solidFill>
                <a:srgbClr val="CC00CC"/>
              </a:solidFill>
              <a:latin typeface="Sora"/>
              <a:ea typeface="Sora"/>
              <a:cs typeface="Sora"/>
              <a:sym typeface="Sora"/>
            </a:endParaRPr>
          </a:p>
          <a:p>
            <a:pPr indent="0" lvl="0" marL="0" marR="0" rtl="0" algn="l">
              <a:lnSpc>
                <a:spcPct val="100000"/>
              </a:lnSpc>
              <a:spcBef>
                <a:spcPts val="0"/>
              </a:spcBef>
              <a:spcAft>
                <a:spcPts val="0"/>
              </a:spcAft>
              <a:buClr>
                <a:schemeClr val="dk1"/>
              </a:buClr>
              <a:buSzPts val="1100"/>
              <a:buFont typeface="Arial"/>
              <a:buNone/>
            </a:pPr>
            <a:r>
              <a:rPr b="1" lang="es">
                <a:solidFill>
                  <a:srgbClr val="4124BB"/>
                </a:solidFill>
                <a:latin typeface="Work Sans"/>
                <a:ea typeface="Work Sans"/>
                <a:cs typeface="Work Sans"/>
                <a:sym typeface="Work Sans"/>
              </a:rPr>
              <a:t>Operaciones aritméticas</a:t>
            </a:r>
            <a:endParaRPr b="1">
              <a:solidFill>
                <a:srgbClr val="4124BB"/>
              </a:solidFill>
              <a:latin typeface="Work Sans"/>
              <a:ea typeface="Work Sans"/>
              <a:cs typeface="Work Sans"/>
              <a:sym typeface="Work Sans"/>
            </a:endParaRPr>
          </a:p>
        </p:txBody>
      </p:sp>
      <p:sp>
        <p:nvSpPr>
          <p:cNvPr id="411" name="Google Shape;411;p4"/>
          <p:cNvSpPr txBox="1"/>
          <p:nvPr/>
        </p:nvSpPr>
        <p:spPr>
          <a:xfrm>
            <a:off x="4847500" y="2999875"/>
            <a:ext cx="31080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s" sz="2200">
                <a:solidFill>
                  <a:srgbClr val="CC00CC"/>
                </a:solidFill>
                <a:latin typeface="Sora"/>
                <a:ea typeface="Sora"/>
                <a:cs typeface="Sora"/>
                <a:sym typeface="Sora"/>
              </a:rPr>
              <a:t>Pandas</a:t>
            </a:r>
            <a:endParaRPr b="1" sz="2200">
              <a:solidFill>
                <a:srgbClr val="CC00CC"/>
              </a:solidFill>
              <a:latin typeface="Sora"/>
              <a:ea typeface="Sora"/>
              <a:cs typeface="Sora"/>
              <a:sym typeface="Sora"/>
            </a:endParaRPr>
          </a:p>
          <a:p>
            <a:pPr indent="0" lvl="0" marL="0" marR="0" rtl="0" algn="l">
              <a:lnSpc>
                <a:spcPct val="100000"/>
              </a:lnSpc>
              <a:spcBef>
                <a:spcPts val="0"/>
              </a:spcBef>
              <a:spcAft>
                <a:spcPts val="0"/>
              </a:spcAft>
              <a:buClr>
                <a:schemeClr val="dk1"/>
              </a:buClr>
              <a:buSzPts val="1100"/>
              <a:buFont typeface="Arial"/>
              <a:buNone/>
            </a:pPr>
            <a:r>
              <a:rPr b="1" lang="es">
                <a:solidFill>
                  <a:srgbClr val="4124BB"/>
                </a:solidFill>
                <a:latin typeface="Work Sans"/>
                <a:ea typeface="Work Sans"/>
                <a:cs typeface="Work Sans"/>
                <a:sym typeface="Work Sans"/>
              </a:rPr>
              <a:t>Data frames</a:t>
            </a:r>
            <a:endParaRPr b="1">
              <a:solidFill>
                <a:srgbClr val="4124BB"/>
              </a:solidFill>
              <a:latin typeface="Work Sans"/>
              <a:ea typeface="Work Sans"/>
              <a:cs typeface="Work Sans"/>
              <a:sym typeface="Work Sans"/>
            </a:endParaRPr>
          </a:p>
          <a:p>
            <a:pPr indent="0" lvl="0" marL="0" marR="0" rtl="0" algn="l">
              <a:lnSpc>
                <a:spcPct val="100000"/>
              </a:lnSpc>
              <a:spcBef>
                <a:spcPts val="0"/>
              </a:spcBef>
              <a:spcAft>
                <a:spcPts val="0"/>
              </a:spcAft>
              <a:buClr>
                <a:schemeClr val="dk1"/>
              </a:buClr>
              <a:buSzPts val="1100"/>
              <a:buFont typeface="Arial"/>
              <a:buNone/>
            </a:pPr>
            <a:r>
              <a:t/>
            </a:r>
            <a:endParaRPr b="1">
              <a:solidFill>
                <a:srgbClr val="4124BB"/>
              </a:solidFill>
              <a:latin typeface="Work Sans"/>
              <a:ea typeface="Work Sans"/>
              <a:cs typeface="Work Sans"/>
              <a:sym typeface="Work Sans"/>
            </a:endParaRPr>
          </a:p>
          <a:p>
            <a:pPr indent="0" lvl="0" marL="0" marR="0" rtl="0" algn="l">
              <a:lnSpc>
                <a:spcPct val="100000"/>
              </a:lnSpc>
              <a:spcBef>
                <a:spcPts val="0"/>
              </a:spcBef>
              <a:spcAft>
                <a:spcPts val="0"/>
              </a:spcAft>
              <a:buClr>
                <a:srgbClr val="000000"/>
              </a:buClr>
              <a:buSzPts val="1100"/>
              <a:buFont typeface="Arial"/>
              <a:buNone/>
            </a:pPr>
            <a:r>
              <a:t/>
            </a:r>
            <a:endParaRPr b="1">
              <a:solidFill>
                <a:srgbClr val="4124BB"/>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2f9a02d69b_2_117"/>
          <p:cNvSpPr txBox="1"/>
          <p:nvPr/>
        </p:nvSpPr>
        <p:spPr>
          <a:xfrm>
            <a:off x="5093419" y="2434838"/>
            <a:ext cx="3107700" cy="1585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es" sz="1500" u="none" cap="none" strike="noStrike">
                <a:solidFill>
                  <a:schemeClr val="dk1"/>
                </a:solidFill>
                <a:latin typeface="Work Sans"/>
                <a:ea typeface="Work Sans"/>
                <a:cs typeface="Work Sans"/>
                <a:sym typeface="Work Sans"/>
              </a:rPr>
              <a:t>Emplear el lenguaje de programación Python aplicado a la Ciencia de datos haciendo uso de las librerías más utilizadas en el campo.</a:t>
            </a:r>
            <a:endParaRPr b="0" i="0" sz="1500" u="none" cap="none" strike="noStrike">
              <a:solidFill>
                <a:srgbClr val="2E333A"/>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chemeClr val="dk1"/>
              </a:buClr>
              <a:buSzPts val="8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2"/>
              </a:solidFill>
              <a:latin typeface="Work Sans Medium"/>
              <a:ea typeface="Work Sans Medium"/>
              <a:cs typeface="Work Sans Medium"/>
              <a:sym typeface="Work Sans Medium"/>
            </a:endParaRPr>
          </a:p>
        </p:txBody>
      </p:sp>
      <p:sp>
        <p:nvSpPr>
          <p:cNvPr id="417" name="Google Shape;417;g12f9a02d69b_2_117"/>
          <p:cNvSpPr txBox="1"/>
          <p:nvPr/>
        </p:nvSpPr>
        <p:spPr>
          <a:xfrm>
            <a:off x="5041311" y="1532119"/>
            <a:ext cx="3385500" cy="646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4124BB"/>
              </a:buClr>
              <a:buSzPts val="3300"/>
              <a:buFont typeface="Sora"/>
              <a:buNone/>
            </a:pPr>
            <a:r>
              <a:rPr b="1" i="0" lang="es" sz="3300" u="none" cap="none" strike="noStrike">
                <a:solidFill>
                  <a:srgbClr val="004987"/>
                </a:solidFill>
                <a:latin typeface="Sora"/>
                <a:ea typeface="Sora"/>
                <a:cs typeface="Sora"/>
                <a:sym typeface="Sora"/>
              </a:rPr>
              <a:t>Objetivo</a:t>
            </a:r>
            <a:endParaRPr b="1" i="0" sz="3300" u="none" cap="none" strike="noStrike">
              <a:solidFill>
                <a:srgbClr val="004987"/>
              </a:solidFill>
              <a:latin typeface="Sora"/>
              <a:ea typeface="Sora"/>
              <a:cs typeface="Sora"/>
              <a:sym typeface="Sora"/>
            </a:endParaRPr>
          </a:p>
        </p:txBody>
      </p:sp>
      <p:sp>
        <p:nvSpPr>
          <p:cNvPr id="418" name="Google Shape;418;g12f9a02d69b_2_117"/>
          <p:cNvSpPr txBox="1"/>
          <p:nvPr/>
        </p:nvSpPr>
        <p:spPr>
          <a:xfrm>
            <a:off x="5093420" y="2088563"/>
            <a:ext cx="3935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4124BB"/>
              </a:buClr>
              <a:buSzPts val="1400"/>
              <a:buFont typeface="Sora"/>
              <a:buNone/>
            </a:pPr>
            <a:r>
              <a:rPr b="1" i="0" lang="es" sz="1400" u="none" cap="none" strike="noStrike">
                <a:solidFill>
                  <a:srgbClr val="CC00CC"/>
                </a:solidFill>
                <a:latin typeface="Sora"/>
                <a:ea typeface="Sora"/>
                <a:cs typeface="Sora"/>
                <a:sym typeface="Sora"/>
              </a:rPr>
              <a:t>Semana 2</a:t>
            </a:r>
            <a:endParaRPr b="1" i="0" sz="1400" u="none" cap="none" strike="noStrike">
              <a:solidFill>
                <a:srgbClr val="CC00CC"/>
              </a:solidFill>
              <a:latin typeface="Sora"/>
              <a:ea typeface="Sora"/>
              <a:cs typeface="Sora"/>
              <a:sym typeface="Sora"/>
            </a:endParaRPr>
          </a:p>
        </p:txBody>
      </p:sp>
      <p:pic>
        <p:nvPicPr>
          <p:cNvPr id="419" name="Google Shape;419;g12f9a02d69b_2_117"/>
          <p:cNvPicPr preferRelativeResize="0"/>
          <p:nvPr/>
        </p:nvPicPr>
        <p:blipFill>
          <a:blip r:embed="rId3">
            <a:alphaModFix/>
          </a:blip>
          <a:stretch>
            <a:fillRect/>
          </a:stretch>
        </p:blipFill>
        <p:spPr>
          <a:xfrm>
            <a:off x="-33200" y="792825"/>
            <a:ext cx="5402851" cy="4373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2f9a02d69b_2_203"/>
          <p:cNvSpPr/>
          <p:nvPr/>
        </p:nvSpPr>
        <p:spPr>
          <a:xfrm>
            <a:off x="-1133840" y="628647"/>
            <a:ext cx="4900200" cy="4898700"/>
          </a:xfrm>
          <a:prstGeom prst="ellipse">
            <a:avLst/>
          </a:prstGeom>
          <a:noFill/>
          <a:ln cap="flat" cmpd="sng" w="19050">
            <a:solidFill>
              <a:srgbClr val="CC00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5" name="Google Shape;425;g12f9a02d69b_2_203"/>
          <p:cNvSpPr/>
          <p:nvPr/>
        </p:nvSpPr>
        <p:spPr>
          <a:xfrm>
            <a:off x="-652144" y="-322613"/>
            <a:ext cx="3028200" cy="3028200"/>
          </a:xfrm>
          <a:prstGeom prst="ellipse">
            <a:avLst/>
          </a:prstGeom>
          <a:solidFill>
            <a:srgbClr val="00498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26" name="Google Shape;426;g12f9a02d69b_2_203"/>
          <p:cNvSpPr txBox="1"/>
          <p:nvPr/>
        </p:nvSpPr>
        <p:spPr>
          <a:xfrm>
            <a:off x="4441519" y="1930556"/>
            <a:ext cx="3830700" cy="7011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500"/>
              </a:spcBef>
              <a:spcAft>
                <a:spcPts val="400"/>
              </a:spcAft>
              <a:buClr>
                <a:schemeClr val="dk1"/>
              </a:buClr>
              <a:buSzPts val="800"/>
              <a:buFont typeface="Arial"/>
              <a:buNone/>
            </a:pPr>
            <a:r>
              <a:rPr b="1" lang="es" sz="1700">
                <a:solidFill>
                  <a:srgbClr val="CC00CC"/>
                </a:solidFill>
                <a:latin typeface="Work Sans"/>
                <a:ea typeface="Work Sans"/>
                <a:cs typeface="Work Sans"/>
                <a:sym typeface="Work Sans"/>
              </a:rPr>
              <a:t>¿Describe qué es una librería y para qué se usan?</a:t>
            </a:r>
            <a:endParaRPr b="0" i="0" sz="1500" u="none" cap="none" strike="noStrike">
              <a:solidFill>
                <a:schemeClr val="dk2"/>
              </a:solidFill>
              <a:latin typeface="Work Sans Medium"/>
              <a:ea typeface="Work Sans Medium"/>
              <a:cs typeface="Work Sans Medium"/>
              <a:sym typeface="Work Sans Medium"/>
            </a:endParaRPr>
          </a:p>
        </p:txBody>
      </p:sp>
      <p:sp>
        <p:nvSpPr>
          <p:cNvPr id="427" name="Google Shape;427;g12f9a02d69b_2_203"/>
          <p:cNvSpPr txBox="1"/>
          <p:nvPr/>
        </p:nvSpPr>
        <p:spPr>
          <a:xfrm>
            <a:off x="4441517" y="1277156"/>
            <a:ext cx="2457600" cy="646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2"/>
              </a:buClr>
              <a:buSzPts val="3300"/>
              <a:buFont typeface="Sora"/>
              <a:buNone/>
            </a:pPr>
            <a:r>
              <a:rPr b="1" i="0" lang="es" sz="3300" u="none" cap="none" strike="noStrike">
                <a:solidFill>
                  <a:srgbClr val="004987"/>
                </a:solidFill>
                <a:latin typeface="Sora"/>
                <a:ea typeface="Sora"/>
                <a:cs typeface="Sora"/>
                <a:sym typeface="Sora"/>
              </a:rPr>
              <a:t>Librerías</a:t>
            </a:r>
            <a:endParaRPr b="1" i="0" sz="3300" u="none" cap="none" strike="noStrike">
              <a:solidFill>
                <a:srgbClr val="004987"/>
              </a:solidFill>
              <a:latin typeface="Sora"/>
              <a:ea typeface="Sora"/>
              <a:cs typeface="Sora"/>
              <a:sym typeface="Sora"/>
            </a:endParaRPr>
          </a:p>
        </p:txBody>
      </p:sp>
      <p:grpSp>
        <p:nvGrpSpPr>
          <p:cNvPr id="428" name="Google Shape;428;g12f9a02d69b_2_203"/>
          <p:cNvGrpSpPr/>
          <p:nvPr/>
        </p:nvGrpSpPr>
        <p:grpSpPr>
          <a:xfrm>
            <a:off x="806147" y="1514452"/>
            <a:ext cx="3110229" cy="2851040"/>
            <a:chOff x="984201" y="1901300"/>
            <a:chExt cx="4404799" cy="4037728"/>
          </a:xfrm>
        </p:grpSpPr>
        <p:pic>
          <p:nvPicPr>
            <p:cNvPr id="429" name="Google Shape;429;g12f9a02d69b_2_203"/>
            <p:cNvPicPr preferRelativeResize="0"/>
            <p:nvPr/>
          </p:nvPicPr>
          <p:blipFill rotWithShape="1">
            <a:blip r:embed="rId3">
              <a:alphaModFix/>
            </a:blip>
            <a:srcRect b="0" l="0" r="0" t="0"/>
            <a:stretch/>
          </p:blipFill>
          <p:spPr>
            <a:xfrm>
              <a:off x="984201" y="1901300"/>
              <a:ext cx="4404799" cy="4037728"/>
            </a:xfrm>
            <a:prstGeom prst="rect">
              <a:avLst/>
            </a:prstGeom>
            <a:noFill/>
            <a:ln>
              <a:noFill/>
            </a:ln>
          </p:spPr>
        </p:pic>
        <p:pic>
          <p:nvPicPr>
            <p:cNvPr id="430" name="Google Shape;430;g12f9a02d69b_2_203"/>
            <p:cNvPicPr preferRelativeResize="0"/>
            <p:nvPr/>
          </p:nvPicPr>
          <p:blipFill rotWithShape="1">
            <a:blip r:embed="rId4">
              <a:alphaModFix/>
            </a:blip>
            <a:srcRect b="27994" l="11600" r="12773" t="26655"/>
            <a:stretch/>
          </p:blipFill>
          <p:spPr>
            <a:xfrm>
              <a:off x="1262075" y="2164550"/>
              <a:ext cx="3838573" cy="2281801"/>
            </a:xfrm>
            <a:prstGeom prst="rect">
              <a:avLst/>
            </a:prstGeom>
            <a:noFill/>
            <a:ln>
              <a:noFill/>
            </a:ln>
          </p:spPr>
        </p:pic>
        <p:grpSp>
          <p:nvGrpSpPr>
            <p:cNvPr id="431" name="Google Shape;431;g12f9a02d69b_2_203"/>
            <p:cNvGrpSpPr/>
            <p:nvPr/>
          </p:nvGrpSpPr>
          <p:grpSpPr>
            <a:xfrm>
              <a:off x="1351553" y="2212019"/>
              <a:ext cx="3670074" cy="2307538"/>
              <a:chOff x="-4191680" y="-1771417"/>
              <a:chExt cx="7279005" cy="4576631"/>
            </a:xfrm>
          </p:grpSpPr>
          <p:pic>
            <p:nvPicPr>
              <p:cNvPr id="432" name="Google Shape;432;g12f9a02d69b_2_203"/>
              <p:cNvPicPr preferRelativeResize="0"/>
              <p:nvPr/>
            </p:nvPicPr>
            <p:blipFill rotWithShape="1">
              <a:blip r:embed="rId5">
                <a:alphaModFix/>
              </a:blip>
              <a:srcRect b="64620" l="0" r="60967" t="0"/>
              <a:stretch/>
            </p:blipFill>
            <p:spPr>
              <a:xfrm>
                <a:off x="-4191680" y="-1771417"/>
                <a:ext cx="2362875" cy="1428525"/>
              </a:xfrm>
              <a:prstGeom prst="rect">
                <a:avLst/>
              </a:prstGeom>
              <a:noFill/>
              <a:ln>
                <a:noFill/>
              </a:ln>
            </p:spPr>
          </p:pic>
          <p:pic>
            <p:nvPicPr>
              <p:cNvPr id="433" name="Google Shape;433;g12f9a02d69b_2_203"/>
              <p:cNvPicPr preferRelativeResize="0"/>
              <p:nvPr/>
            </p:nvPicPr>
            <p:blipFill rotWithShape="1">
              <a:blip r:embed="rId5">
                <a:alphaModFix/>
              </a:blip>
              <a:srcRect b="0" l="0" r="65616" t="71707"/>
              <a:stretch/>
            </p:blipFill>
            <p:spPr>
              <a:xfrm>
                <a:off x="-4191675" y="1462438"/>
                <a:ext cx="2081426" cy="1142376"/>
              </a:xfrm>
              <a:prstGeom prst="rect">
                <a:avLst/>
              </a:prstGeom>
              <a:noFill/>
              <a:ln>
                <a:noFill/>
              </a:ln>
            </p:spPr>
          </p:pic>
          <p:pic>
            <p:nvPicPr>
              <p:cNvPr id="434" name="Google Shape;434;g12f9a02d69b_2_203"/>
              <p:cNvPicPr preferRelativeResize="0"/>
              <p:nvPr/>
            </p:nvPicPr>
            <p:blipFill rotWithShape="1">
              <a:blip r:embed="rId5">
                <a:alphaModFix/>
              </a:blip>
              <a:srcRect b="75938" l="59242" r="0" t="6127"/>
              <a:stretch/>
            </p:blipFill>
            <p:spPr>
              <a:xfrm>
                <a:off x="596075" y="-1190737"/>
                <a:ext cx="2467226" cy="724125"/>
              </a:xfrm>
              <a:prstGeom prst="rect">
                <a:avLst/>
              </a:prstGeom>
              <a:noFill/>
              <a:ln>
                <a:noFill/>
              </a:ln>
            </p:spPr>
          </p:pic>
          <p:pic>
            <p:nvPicPr>
              <p:cNvPr id="435" name="Google Shape;435;g12f9a02d69b_2_203"/>
              <p:cNvPicPr preferRelativeResize="0"/>
              <p:nvPr/>
            </p:nvPicPr>
            <p:blipFill rotWithShape="1">
              <a:blip r:embed="rId5">
                <a:alphaModFix/>
              </a:blip>
              <a:srcRect b="43487" l="10034" r="47482" t="38578"/>
              <a:stretch/>
            </p:blipFill>
            <p:spPr>
              <a:xfrm>
                <a:off x="-3222721" y="-198979"/>
                <a:ext cx="2571750" cy="724125"/>
              </a:xfrm>
              <a:prstGeom prst="rect">
                <a:avLst/>
              </a:prstGeom>
              <a:noFill/>
              <a:ln>
                <a:noFill/>
              </a:ln>
            </p:spPr>
          </p:pic>
          <p:pic>
            <p:nvPicPr>
              <p:cNvPr id="436" name="Google Shape;436;g12f9a02d69b_2_203"/>
              <p:cNvPicPr preferRelativeResize="0"/>
              <p:nvPr/>
            </p:nvPicPr>
            <p:blipFill rotWithShape="1">
              <a:blip r:embed="rId5">
                <a:alphaModFix/>
              </a:blip>
              <a:srcRect b="43487" l="52513" r="6728" t="38578"/>
              <a:stretch/>
            </p:blipFill>
            <p:spPr>
              <a:xfrm>
                <a:off x="-348796" y="-189254"/>
                <a:ext cx="2467226" cy="724125"/>
              </a:xfrm>
              <a:prstGeom prst="rect">
                <a:avLst/>
              </a:prstGeom>
              <a:noFill/>
              <a:ln>
                <a:noFill/>
              </a:ln>
            </p:spPr>
          </p:pic>
          <p:pic>
            <p:nvPicPr>
              <p:cNvPr id="437" name="Google Shape;437;g12f9a02d69b_2_203"/>
              <p:cNvPicPr preferRelativeResize="0"/>
              <p:nvPr/>
            </p:nvPicPr>
            <p:blipFill rotWithShape="1">
              <a:blip r:embed="rId5">
                <a:alphaModFix/>
              </a:blip>
              <a:srcRect b="26633" l="5979" r="57517" t="57644"/>
              <a:stretch/>
            </p:blipFill>
            <p:spPr>
              <a:xfrm>
                <a:off x="-2940606" y="639070"/>
                <a:ext cx="2209774" cy="634775"/>
              </a:xfrm>
              <a:prstGeom prst="rect">
                <a:avLst/>
              </a:prstGeom>
              <a:noFill/>
              <a:ln>
                <a:noFill/>
              </a:ln>
            </p:spPr>
          </p:pic>
          <p:pic>
            <p:nvPicPr>
              <p:cNvPr id="438" name="Google Shape;438;g12f9a02d69b_2_203"/>
              <p:cNvPicPr preferRelativeResize="0"/>
              <p:nvPr/>
            </p:nvPicPr>
            <p:blipFill rotWithShape="1">
              <a:blip r:embed="rId5">
                <a:alphaModFix/>
              </a:blip>
              <a:srcRect b="28633" l="40640" r="13182" t="53432"/>
              <a:stretch/>
            </p:blipFill>
            <p:spPr>
              <a:xfrm>
                <a:off x="-544476" y="594395"/>
                <a:ext cx="2795451" cy="724125"/>
              </a:xfrm>
              <a:prstGeom prst="rect">
                <a:avLst/>
              </a:prstGeom>
              <a:noFill/>
              <a:ln>
                <a:noFill/>
              </a:ln>
            </p:spPr>
          </p:pic>
          <p:pic>
            <p:nvPicPr>
              <p:cNvPr id="439" name="Google Shape;439;g12f9a02d69b_2_203"/>
              <p:cNvPicPr preferRelativeResize="0"/>
              <p:nvPr/>
            </p:nvPicPr>
            <p:blipFill rotWithShape="1">
              <a:blip r:embed="rId5">
                <a:alphaModFix/>
              </a:blip>
              <a:srcRect b="0" l="32578" r="40637" t="71707"/>
              <a:stretch/>
            </p:blipFill>
            <p:spPr>
              <a:xfrm>
                <a:off x="-1529462" y="1662838"/>
                <a:ext cx="1621299" cy="1142376"/>
              </a:xfrm>
              <a:prstGeom prst="rect">
                <a:avLst/>
              </a:prstGeom>
              <a:noFill/>
              <a:ln>
                <a:noFill/>
              </a:ln>
            </p:spPr>
          </p:pic>
          <p:pic>
            <p:nvPicPr>
              <p:cNvPr id="440" name="Google Shape;440;g12f9a02d69b_2_203"/>
              <p:cNvPicPr preferRelativeResize="0"/>
              <p:nvPr/>
            </p:nvPicPr>
            <p:blipFill rotWithShape="1">
              <a:blip r:embed="rId5">
                <a:alphaModFix/>
              </a:blip>
              <a:srcRect b="0" l="60965" r="0" t="71707"/>
              <a:stretch/>
            </p:blipFill>
            <p:spPr>
              <a:xfrm>
                <a:off x="724450" y="1462438"/>
                <a:ext cx="2362875" cy="1142376"/>
              </a:xfrm>
              <a:prstGeom prst="rect">
                <a:avLst/>
              </a:prstGeom>
              <a:noFill/>
              <a:ln>
                <a:noFill/>
              </a:ln>
            </p:spPr>
          </p:pic>
          <p:grpSp>
            <p:nvGrpSpPr>
              <p:cNvPr id="441" name="Google Shape;441;g12f9a02d69b_2_203"/>
              <p:cNvGrpSpPr/>
              <p:nvPr/>
            </p:nvGrpSpPr>
            <p:grpSpPr>
              <a:xfrm>
                <a:off x="-1828800" y="-1269187"/>
                <a:ext cx="2209774" cy="881050"/>
                <a:chOff x="-1828800" y="-1269187"/>
                <a:chExt cx="2209774" cy="881050"/>
              </a:xfrm>
            </p:grpSpPr>
            <p:pic>
              <p:nvPicPr>
                <p:cNvPr id="442" name="Google Shape;442;g12f9a02d69b_2_203"/>
                <p:cNvPicPr preferRelativeResize="0"/>
                <p:nvPr/>
              </p:nvPicPr>
              <p:blipFill rotWithShape="1">
                <a:blip r:embed="rId5">
                  <a:alphaModFix/>
                </a:blip>
                <a:srcRect b="60548" l="36894" r="26600" t="17630"/>
                <a:stretch/>
              </p:blipFill>
              <p:spPr>
                <a:xfrm>
                  <a:off x="-1828800" y="-1269187"/>
                  <a:ext cx="2209774" cy="881050"/>
                </a:xfrm>
                <a:prstGeom prst="rect">
                  <a:avLst/>
                </a:prstGeom>
                <a:noFill/>
                <a:ln>
                  <a:noFill/>
                </a:ln>
              </p:spPr>
            </p:pic>
            <p:sp>
              <p:nvSpPr>
                <p:cNvPr id="443" name="Google Shape;443;g12f9a02d69b_2_203"/>
                <p:cNvSpPr/>
                <p:nvPr/>
              </p:nvSpPr>
              <p:spPr>
                <a:xfrm>
                  <a:off x="-442900" y="-1269175"/>
                  <a:ext cx="823800" cy="2070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grpSp>
      <p:sp>
        <p:nvSpPr>
          <p:cNvPr id="444" name="Google Shape;444;g12f9a02d69b_2_203"/>
          <p:cNvSpPr/>
          <p:nvPr/>
        </p:nvSpPr>
        <p:spPr>
          <a:xfrm rot="-5400000">
            <a:off x="2186025" y="-6929400"/>
            <a:ext cx="1285800" cy="125730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5" name="Google Shape;445;g12f9a02d69b_2_203"/>
          <p:cNvSpPr/>
          <p:nvPr/>
        </p:nvSpPr>
        <p:spPr>
          <a:xfrm rot="-5400000">
            <a:off x="-5922150" y="392925"/>
            <a:ext cx="7043700" cy="48006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6" name="Google Shape;446;g12f9a02d69b_2_203"/>
          <p:cNvSpPr/>
          <p:nvPr/>
        </p:nvSpPr>
        <p:spPr>
          <a:xfrm rot="-5400000">
            <a:off x="2186025" y="-500025"/>
            <a:ext cx="1285800" cy="12573000"/>
          </a:xfrm>
          <a:prstGeom prst="rect">
            <a:avLst/>
          </a:prstGeom>
          <a:solidFill>
            <a:srgbClr val="F8F9FA"/>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1308eec695f_0_103"/>
          <p:cNvSpPr txBox="1"/>
          <p:nvPr/>
        </p:nvSpPr>
        <p:spPr>
          <a:xfrm>
            <a:off x="755344" y="1233638"/>
            <a:ext cx="3741900" cy="5688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400"/>
              </a:spcAft>
              <a:buClr>
                <a:schemeClr val="dk1"/>
              </a:buClr>
              <a:buSzPts val="800"/>
              <a:buFont typeface="Arial"/>
              <a:buNone/>
            </a:pPr>
            <a:r>
              <a:rPr b="1" lang="es" sz="1300">
                <a:solidFill>
                  <a:srgbClr val="CC00CC"/>
                </a:solidFill>
                <a:latin typeface="Work Sans"/>
                <a:ea typeface="Work Sans"/>
                <a:cs typeface="Work Sans"/>
                <a:sym typeface="Work Sans"/>
              </a:rPr>
              <a:t>¿Cuál es el proceso para importar una librería?</a:t>
            </a:r>
            <a:endParaRPr b="0" i="0" sz="1100" u="none" cap="none" strike="noStrike">
              <a:solidFill>
                <a:srgbClr val="2E333A"/>
              </a:solidFill>
              <a:latin typeface="Work Sans Medium"/>
              <a:ea typeface="Work Sans Medium"/>
              <a:cs typeface="Work Sans Medium"/>
              <a:sym typeface="Work Sans Medium"/>
            </a:endParaRPr>
          </a:p>
        </p:txBody>
      </p:sp>
      <p:sp>
        <p:nvSpPr>
          <p:cNvPr id="452" name="Google Shape;452;g1308eec695f_0_103"/>
          <p:cNvSpPr txBox="1"/>
          <p:nvPr/>
        </p:nvSpPr>
        <p:spPr>
          <a:xfrm>
            <a:off x="4892400" y="1252688"/>
            <a:ext cx="3557400" cy="8322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0"/>
              </a:spcAft>
              <a:buClr>
                <a:schemeClr val="dk1"/>
              </a:buClr>
              <a:buSzPts val="800"/>
              <a:buFont typeface="Arial"/>
              <a:buNone/>
            </a:pPr>
            <a:r>
              <a:rPr b="1" lang="es" sz="1300">
                <a:solidFill>
                  <a:srgbClr val="CC00CC"/>
                </a:solidFill>
                <a:latin typeface="Work Sans"/>
                <a:ea typeface="Work Sans"/>
                <a:cs typeface="Work Sans"/>
                <a:sym typeface="Work Sans"/>
              </a:rPr>
              <a:t>Reflexiona: ¿Las librerías se pueden nombrar de la forma que se desee?</a:t>
            </a:r>
            <a:endParaRPr b="0" i="0" sz="80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15000"/>
              </a:lnSpc>
              <a:spcBef>
                <a:spcPts val="500"/>
              </a:spcBef>
              <a:spcAft>
                <a:spcPts val="40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p:txBody>
      </p:sp>
      <p:cxnSp>
        <p:nvCxnSpPr>
          <p:cNvPr id="453" name="Google Shape;453;g1308eec695f_0_103"/>
          <p:cNvCxnSpPr/>
          <p:nvPr/>
        </p:nvCxnSpPr>
        <p:spPr>
          <a:xfrm>
            <a:off x="4784081" y="1365900"/>
            <a:ext cx="12600" cy="735000"/>
          </a:xfrm>
          <a:prstGeom prst="straightConnector1">
            <a:avLst/>
          </a:prstGeom>
          <a:noFill/>
          <a:ln cap="flat" cmpd="sng" w="28575">
            <a:solidFill>
              <a:srgbClr val="CC00CC"/>
            </a:solidFill>
            <a:prstDash val="solid"/>
            <a:round/>
            <a:headEnd len="sm" w="sm" type="none"/>
            <a:tailEnd len="sm" w="sm" type="none"/>
          </a:ln>
        </p:spPr>
      </p:cxnSp>
      <p:pic>
        <p:nvPicPr>
          <p:cNvPr id="454" name="Google Shape;454;g1308eec695f_0_103"/>
          <p:cNvPicPr preferRelativeResize="0"/>
          <p:nvPr/>
        </p:nvPicPr>
        <p:blipFill rotWithShape="1">
          <a:blip r:embed="rId3">
            <a:alphaModFix/>
          </a:blip>
          <a:srcRect b="59047" l="24991" r="42400" t="29032"/>
          <a:stretch/>
        </p:blipFill>
        <p:spPr>
          <a:xfrm>
            <a:off x="1199999" y="2030726"/>
            <a:ext cx="2308973" cy="474790"/>
          </a:xfrm>
          <a:prstGeom prst="rect">
            <a:avLst/>
          </a:prstGeom>
          <a:noFill/>
          <a:ln>
            <a:noFill/>
          </a:ln>
        </p:spPr>
      </p:pic>
      <p:pic>
        <p:nvPicPr>
          <p:cNvPr id="455" name="Google Shape;455;g1308eec695f_0_103"/>
          <p:cNvPicPr preferRelativeResize="0"/>
          <p:nvPr/>
        </p:nvPicPr>
        <p:blipFill rotWithShape="1">
          <a:blip r:embed="rId4">
            <a:alphaModFix/>
          </a:blip>
          <a:srcRect b="46382" l="17342" r="62546" t="46773"/>
          <a:stretch/>
        </p:blipFill>
        <p:spPr>
          <a:xfrm>
            <a:off x="1199990" y="2555901"/>
            <a:ext cx="2308997" cy="441958"/>
          </a:xfrm>
          <a:prstGeom prst="rect">
            <a:avLst/>
          </a:prstGeom>
          <a:noFill/>
          <a:ln>
            <a:noFill/>
          </a:ln>
        </p:spPr>
      </p:pic>
      <p:pic>
        <p:nvPicPr>
          <p:cNvPr id="456" name="Google Shape;456;g1308eec695f_0_103"/>
          <p:cNvPicPr preferRelativeResize="0"/>
          <p:nvPr/>
        </p:nvPicPr>
        <p:blipFill rotWithShape="1">
          <a:blip r:embed="rId5">
            <a:alphaModFix/>
          </a:blip>
          <a:srcRect b="45290" l="24797" r="27539" t="39783"/>
          <a:stretch/>
        </p:blipFill>
        <p:spPr>
          <a:xfrm>
            <a:off x="1200008" y="4160019"/>
            <a:ext cx="2508878" cy="441958"/>
          </a:xfrm>
          <a:prstGeom prst="rect">
            <a:avLst/>
          </a:prstGeom>
          <a:noFill/>
          <a:ln>
            <a:noFill/>
          </a:ln>
        </p:spPr>
      </p:pic>
      <p:sp>
        <p:nvSpPr>
          <p:cNvPr id="457" name="Google Shape;457;g1308eec695f_0_103"/>
          <p:cNvSpPr txBox="1"/>
          <p:nvPr>
            <p:ph type="title"/>
          </p:nvPr>
        </p:nvSpPr>
        <p:spPr>
          <a:xfrm>
            <a:off x="311700" y="200475"/>
            <a:ext cx="5613000" cy="461700"/>
          </a:xfrm>
          <a:prstGeom prst="rect">
            <a:avLst/>
          </a:prstGeom>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s"/>
              <a:t>Librería</a:t>
            </a:r>
            <a:endParaRPr/>
          </a:p>
        </p:txBody>
      </p:sp>
      <p:sp>
        <p:nvSpPr>
          <p:cNvPr id="458" name="Google Shape;458;g1308eec695f_0_103"/>
          <p:cNvSpPr txBox="1"/>
          <p:nvPr>
            <p:ph type="title"/>
          </p:nvPr>
        </p:nvSpPr>
        <p:spPr>
          <a:xfrm>
            <a:off x="311700" y="662175"/>
            <a:ext cx="28008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s" sz="1400">
                <a:solidFill>
                  <a:srgbClr val="CC00CC"/>
                </a:solidFill>
                <a:latin typeface="Work Sans"/>
                <a:ea typeface="Work Sans"/>
                <a:cs typeface="Work Sans"/>
                <a:sym typeface="Work Sans"/>
              </a:rPr>
              <a:t>Importación</a:t>
            </a:r>
            <a:endParaRPr b="0" sz="1400">
              <a:solidFill>
                <a:srgbClr val="CC00CC"/>
              </a:solidFill>
              <a:latin typeface="Work Sans"/>
              <a:ea typeface="Work Sans"/>
              <a:cs typeface="Work Sans"/>
              <a:sym typeface="Work Sans"/>
            </a:endParaRPr>
          </a:p>
        </p:txBody>
      </p:sp>
      <p:sp>
        <p:nvSpPr>
          <p:cNvPr id="459" name="Google Shape;459;g1308eec695f_0_103"/>
          <p:cNvSpPr txBox="1"/>
          <p:nvPr/>
        </p:nvSpPr>
        <p:spPr>
          <a:xfrm>
            <a:off x="859244" y="3423113"/>
            <a:ext cx="3741900" cy="5688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500"/>
              </a:spcBef>
              <a:spcAft>
                <a:spcPts val="400"/>
              </a:spcAft>
              <a:buClr>
                <a:schemeClr val="dk1"/>
              </a:buClr>
              <a:buSzPts val="800"/>
              <a:buFont typeface="Arial"/>
              <a:buNone/>
            </a:pPr>
            <a:r>
              <a:rPr b="1" lang="es" sz="1300">
                <a:solidFill>
                  <a:srgbClr val="CC00CC"/>
                </a:solidFill>
                <a:latin typeface="Work Sans"/>
                <a:ea typeface="Work Sans"/>
                <a:cs typeface="Work Sans"/>
                <a:sym typeface="Work Sans"/>
              </a:rPr>
              <a:t>¿Cómo se puede acceder a las funciones de una librería?</a:t>
            </a:r>
            <a:endParaRPr b="0" i="0" sz="1100" u="none" cap="none" strike="noStrike">
              <a:solidFill>
                <a:srgbClr val="2E333A"/>
              </a:solidFill>
              <a:latin typeface="Work Sans Medium"/>
              <a:ea typeface="Work Sans Medium"/>
              <a:cs typeface="Work Sans Medium"/>
              <a:sym typeface="Work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1308eec695f_0_3"/>
          <p:cNvSpPr txBox="1"/>
          <p:nvPr/>
        </p:nvSpPr>
        <p:spPr>
          <a:xfrm>
            <a:off x="964631" y="1247588"/>
            <a:ext cx="6889500" cy="27681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500"/>
              </a:spcBef>
              <a:spcAft>
                <a:spcPts val="0"/>
              </a:spcAft>
              <a:buClr>
                <a:srgbClr val="000000"/>
              </a:buClr>
              <a:buSzPts val="1100"/>
              <a:buFont typeface="Arial"/>
              <a:buNone/>
            </a:pPr>
            <a:r>
              <a:rPr b="0" i="0" lang="es" sz="1100" u="none" cap="none" strike="noStrike">
                <a:solidFill>
                  <a:srgbClr val="2E333A"/>
                </a:solidFill>
                <a:latin typeface="Work Sans Medium"/>
                <a:ea typeface="Work Sans Medium"/>
                <a:cs typeface="Work Sans Medium"/>
                <a:sym typeface="Work Sans Medium"/>
              </a:rPr>
              <a:t>Es una paquetería que permite operaciones numéricas con arrays o vectores, lo cual es parecido a una lista. Si se pudiera visualizar, un </a:t>
            </a:r>
            <a:r>
              <a:rPr b="1" i="0" lang="es" sz="1100" u="none" cap="none" strike="noStrike">
                <a:solidFill>
                  <a:srgbClr val="CC00CC"/>
                </a:solidFill>
                <a:latin typeface="Work Sans"/>
                <a:ea typeface="Work Sans"/>
                <a:cs typeface="Work Sans"/>
                <a:sym typeface="Work Sans"/>
              </a:rPr>
              <a:t>vector </a:t>
            </a:r>
            <a:r>
              <a:rPr b="0" i="0" lang="es" sz="1100" u="none" cap="none" strike="noStrike">
                <a:solidFill>
                  <a:srgbClr val="2E333A"/>
                </a:solidFill>
                <a:latin typeface="Work Sans Medium"/>
                <a:ea typeface="Work Sans Medium"/>
                <a:cs typeface="Work Sans Medium"/>
                <a:sym typeface="Work Sans Medium"/>
              </a:rPr>
              <a:t>sería similar a una columna en Excel, por lo que permite operaciones matemáticas más poderosas. </a:t>
            </a:r>
            <a:endParaRPr b="0" i="0" sz="1100" u="none" cap="none" strike="noStrike">
              <a:solidFill>
                <a:srgbClr val="2E333A"/>
              </a:solidFill>
              <a:latin typeface="Work Sans Medium"/>
              <a:ea typeface="Work Sans Medium"/>
              <a:cs typeface="Work Sans Medium"/>
              <a:sym typeface="Work Sans Medium"/>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just">
              <a:lnSpc>
                <a:spcPct val="115000"/>
              </a:lnSpc>
              <a:spcBef>
                <a:spcPts val="500"/>
              </a:spcBef>
              <a:spcAft>
                <a:spcPts val="0"/>
              </a:spcAft>
              <a:buClr>
                <a:srgbClr val="000000"/>
              </a:buClr>
              <a:buSzPts val="1100"/>
              <a:buFont typeface="Arial"/>
              <a:buNone/>
            </a:pPr>
            <a:r>
              <a:t/>
            </a:r>
            <a:endParaRPr b="0" i="0" sz="1100" u="none" cap="none" strike="noStrike">
              <a:solidFill>
                <a:srgbClr val="2E333A"/>
              </a:solidFill>
              <a:latin typeface="Work Sans Medium"/>
              <a:ea typeface="Work Sans Medium"/>
              <a:cs typeface="Work Sans Medium"/>
              <a:sym typeface="Work Sans Medium"/>
            </a:endParaRPr>
          </a:p>
          <a:p>
            <a:pPr indent="0" lvl="0" marL="0" marR="0" rtl="0" algn="ctr">
              <a:lnSpc>
                <a:spcPct val="115000"/>
              </a:lnSpc>
              <a:spcBef>
                <a:spcPts val="500"/>
              </a:spcBef>
              <a:spcAft>
                <a:spcPts val="400"/>
              </a:spcAft>
              <a:buClr>
                <a:srgbClr val="000000"/>
              </a:buClr>
              <a:buSzPts val="1100"/>
              <a:buFont typeface="Arial"/>
              <a:buNone/>
            </a:pPr>
            <a:r>
              <a:rPr b="1" i="1" lang="es" sz="1100" u="none" cap="none" strike="noStrike">
                <a:solidFill>
                  <a:srgbClr val="2E333A"/>
                </a:solidFill>
                <a:latin typeface="Work Sans"/>
                <a:ea typeface="Work Sans"/>
                <a:cs typeface="Work Sans"/>
                <a:sym typeface="Work Sans"/>
              </a:rPr>
              <a:t>Para empezar a usarla es fundamental escribir la línea de código para importarla: </a:t>
            </a:r>
            <a:endParaRPr b="1" i="1" sz="1100" u="none" cap="none" strike="noStrike">
              <a:solidFill>
                <a:srgbClr val="00D7C7"/>
              </a:solidFill>
              <a:latin typeface="Work Sans"/>
              <a:ea typeface="Work Sans"/>
              <a:cs typeface="Work Sans"/>
              <a:sym typeface="Work Sans"/>
            </a:endParaRPr>
          </a:p>
        </p:txBody>
      </p:sp>
      <p:pic>
        <p:nvPicPr>
          <p:cNvPr id="465" name="Google Shape;465;g1308eec695f_0_3"/>
          <p:cNvPicPr preferRelativeResize="0"/>
          <p:nvPr/>
        </p:nvPicPr>
        <p:blipFill rotWithShape="1">
          <a:blip r:embed="rId3">
            <a:alphaModFix/>
          </a:blip>
          <a:srcRect b="53131" l="15949" r="58740" t="37151"/>
          <a:stretch/>
        </p:blipFill>
        <p:spPr>
          <a:xfrm>
            <a:off x="3178735" y="4012388"/>
            <a:ext cx="2461296" cy="531487"/>
          </a:xfrm>
          <a:prstGeom prst="rect">
            <a:avLst/>
          </a:prstGeom>
          <a:noFill/>
          <a:ln>
            <a:noFill/>
          </a:ln>
        </p:spPr>
      </p:pic>
      <p:pic>
        <p:nvPicPr>
          <p:cNvPr id="466" name="Google Shape;466;g1308eec695f_0_3"/>
          <p:cNvPicPr preferRelativeResize="0"/>
          <p:nvPr/>
        </p:nvPicPr>
        <p:blipFill rotWithShape="1">
          <a:blip r:embed="rId4">
            <a:alphaModFix/>
          </a:blip>
          <a:srcRect b="6830" l="0" r="0" t="-6830"/>
          <a:stretch/>
        </p:blipFill>
        <p:spPr>
          <a:xfrm>
            <a:off x="2254050" y="1799690"/>
            <a:ext cx="4635896" cy="1854358"/>
          </a:xfrm>
          <a:prstGeom prst="rect">
            <a:avLst/>
          </a:prstGeom>
          <a:noFill/>
          <a:ln>
            <a:noFill/>
          </a:ln>
        </p:spPr>
      </p:pic>
      <p:sp>
        <p:nvSpPr>
          <p:cNvPr id="467" name="Google Shape;467;g1308eec695f_0_3"/>
          <p:cNvSpPr txBox="1"/>
          <p:nvPr>
            <p:ph type="title"/>
          </p:nvPr>
        </p:nvSpPr>
        <p:spPr>
          <a:xfrm>
            <a:off x="311700" y="200475"/>
            <a:ext cx="561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Numpy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DD DataScience ">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2022-05-06T14:20:03Z</dcterms:created>
  <dc:creator>Stefany Marañon</dc:creator>
</cp:coreProperties>
</file>